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0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6" r:id="rId17"/>
    <p:sldId id="277" r:id="rId18"/>
    <p:sldId id="278" r:id="rId19"/>
    <p:sldId id="279" r:id="rId20"/>
    <p:sldId id="281" r:id="rId21"/>
    <p:sldId id="282" r:id="rId22"/>
    <p:sldId id="280" r:id="rId23"/>
    <p:sldId id="283" r:id="rId24"/>
    <p:sldId id="284" r:id="rId25"/>
    <p:sldId id="285" r:id="rId26"/>
    <p:sldId id="286" r:id="rId27"/>
    <p:sldId id="271" r:id="rId28"/>
    <p:sldId id="287" r:id="rId29"/>
    <p:sldId id="288" r:id="rId30"/>
    <p:sldId id="289" r:id="rId31"/>
    <p:sldId id="272" r:id="rId32"/>
    <p:sldId id="273" r:id="rId33"/>
    <p:sldId id="290" r:id="rId34"/>
    <p:sldId id="274" r:id="rId35"/>
    <p:sldId id="291" r:id="rId36"/>
    <p:sldId id="292" r:id="rId37"/>
    <p:sldId id="275" r:id="rId38"/>
    <p:sldId id="293" r:id="rId39"/>
    <p:sldId id="294" r:id="rId40"/>
    <p:sldId id="295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B297"/>
    <a:srgbClr val="00BFC4"/>
    <a:srgbClr val="F98981"/>
    <a:srgbClr val="95B3D7"/>
    <a:srgbClr val="C3D59B"/>
    <a:srgbClr val="D59391"/>
    <a:srgbClr val="FF0000"/>
    <a:srgbClr val="A12D1D"/>
    <a:srgbClr val="B01A0E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43D8A6-6FF1-4640-A1BC-5E9C7951D9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1DBFE49-9E3A-4CC2-BD37-4EF4054559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0626A5-0385-4835-BBB5-DE4D39F1D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27EB-EBC7-4DE0-BFA1-6C5B8FF5FB2B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8BE693-1548-4886-8D35-19BD759C5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CC18EC-6895-4F0C-B912-D64EB239A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42E5-7166-4C4F-9C2E-4CF0D191C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732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40CE26-705E-42B4-84C2-3FA35ABF0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647BA2F-B223-4971-9BFA-5730270D26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486D15-5A5A-4E3D-80EC-887AE5374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27EB-EBC7-4DE0-BFA1-6C5B8FF5FB2B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0BE633-1070-40E4-BDF3-8E3980ADE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EE9605-0B1D-404F-96F2-3FE0D7225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42E5-7166-4C4F-9C2E-4CF0D191C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644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43B8AC9-6E2C-4861-A503-7E5EE58D1D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C74D34B-CA4C-43C5-9750-0631F9CD44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396EE0-2853-4D04-85E0-11913503C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27EB-EBC7-4DE0-BFA1-6C5B8FF5FB2B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2E5454-7B8F-4646-8382-A0AAE5ABF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E52549-3D07-4D80-B016-9C74A07CF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42E5-7166-4C4F-9C2E-4CF0D191C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702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A21229-0E85-43B9-B074-94AE84BE7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EA71E7-29A4-4FEC-999B-73B203C08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9A15FB-45FA-4476-AD32-DB8859901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27EB-EBC7-4DE0-BFA1-6C5B8FF5FB2B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E0FF63-7F5D-4D63-9D10-A74E58E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0575A8-D827-423D-8A4A-B20123A6B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42E5-7166-4C4F-9C2E-4CF0D191C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833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3B2C8F-2E96-4DCD-834D-B8C0CBC51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503CCA-F250-4A92-93E7-2E03A1F37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49288C-DB31-480D-8CE0-6A42776C7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27EB-EBC7-4DE0-BFA1-6C5B8FF5FB2B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0FE8C1-BF73-4377-A874-3F43D61B5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D1850C-6250-4CC0-A644-F5F57D27B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42E5-7166-4C4F-9C2E-4CF0D191C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324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46659-421B-497F-82D9-6FE532CD9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6CE4A7-50E8-427D-9C98-AF90910C20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01C6704-79FD-4899-A554-D5111EB91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CFF5D6C-05F8-4277-9479-6DDFAF626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27EB-EBC7-4DE0-BFA1-6C5B8FF5FB2B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3E03776-2CCF-4709-96FD-941E9BA1B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040841-26E5-479A-ABD2-269F8BD38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42E5-7166-4C4F-9C2E-4CF0D191C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575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E91A2A-EF0F-4EC4-A9D5-11C27507F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EFA248-DCA0-4373-97BF-590248CE4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46ED6FB-1B20-4B29-A734-933006E53F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2F5F438-166B-4B25-AE6F-E055EB823B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19C5C25-C50E-4B1D-B918-559DD352D8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5D19F15-231F-47F8-98A8-46FC49207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27EB-EBC7-4DE0-BFA1-6C5B8FF5FB2B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48D8155-349B-4544-B179-EB91F5B49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0B8E975-1E16-4DBF-8D76-5CBF6E41E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42E5-7166-4C4F-9C2E-4CF0D191C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108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137D34-E565-449B-8771-0D75CD1A4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64D3411-E431-47B4-8620-BFA25CDEF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27EB-EBC7-4DE0-BFA1-6C5B8FF5FB2B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F8147F6-E9B8-4216-9B0B-58CBA8F8F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57A7A8F-BA29-4886-80BB-D5D67D38F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42E5-7166-4C4F-9C2E-4CF0D191C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413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E61C9A3-B0B6-491A-8092-3AC6F6E3B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27EB-EBC7-4DE0-BFA1-6C5B8FF5FB2B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B77DA43-F994-4887-B088-3A511BC34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98CBFE-7B49-48A5-B42F-14BFF2C20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42E5-7166-4C4F-9C2E-4CF0D191C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1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E5B903-F480-4168-90DB-9A1A40275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1F1858-A21C-46C4-9A4D-B80C891E3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9F2058-82D1-4D7A-B0B8-E220BC8169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F91F3F-464C-42A2-A817-590CB1315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27EB-EBC7-4DE0-BFA1-6C5B8FF5FB2B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7F9863-44A2-4E9D-B8A5-24151E029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80149E8-F86A-411E-915B-53C8DED06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42E5-7166-4C4F-9C2E-4CF0D191C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327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6B6AFE-2404-4116-B958-62F4C5B74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DF39ED9-14FB-456E-AC55-08F0420677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05D1FD4-D6EA-49D9-8AB3-0BB3F6E13B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0BF4FA-4905-4A54-BCAD-805C2A7A7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27EB-EBC7-4DE0-BFA1-6C5B8FF5FB2B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A3A7777-524E-4B82-982C-A708BD41A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B93A9C-1229-471B-9862-69976408E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42E5-7166-4C4F-9C2E-4CF0D191C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743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208EFCA-949A-40C6-96C8-FE884980C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B4254D-68D5-4CA2-B126-A3AD4691D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EDEAB0-D425-4C84-AFB2-EFD070B0A8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D27EB-EBC7-4DE0-BFA1-6C5B8FF5FB2B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5F31D9-65E4-4278-BCA8-AF06DA258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F41C20-7C1D-4A34-9251-C7777CC0CF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D42E5-7166-4C4F-9C2E-4CF0D191C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463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A91B8E-0E8C-4BD0-B8AE-CF4AE4CB92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8586" y="868362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Traffic Deeply as Images with Partially Observed Data</a:t>
            </a:r>
            <a:endParaRPr lang="zh-CN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22CFE98-BE30-4EAE-B1AE-7446B1AC39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8586" y="4629559"/>
            <a:ext cx="9144000" cy="1655762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Jin Guo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06/04/2019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副标题 2">
            <a:extLst>
              <a:ext uri="{FF2B5EF4-FFF2-40B4-BE49-F238E27FC236}">
                <a16:creationId xmlns:a16="http://schemas.microsoft.com/office/drawing/2014/main" id="{9ABFAB10-D478-4EE5-991B-AA7DB1CFC3AC}"/>
              </a:ext>
            </a:extLst>
          </p:cNvPr>
          <p:cNvSpPr txBox="1">
            <a:spLocks/>
          </p:cNvSpPr>
          <p:nvPr/>
        </p:nvSpPr>
        <p:spPr>
          <a:xfrm>
            <a:off x="1448586" y="360203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Travel Time Prediction on I-80 E from Davis to West Sacramento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495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1C4624E8-7FA4-4DD4-83FF-CD36BDFF2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Travel Time Normalization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46F3737-13B3-4333-9D09-0326A6E9F0B8}"/>
              </a:ext>
            </a:extLst>
          </p:cNvPr>
          <p:cNvGrpSpPr/>
          <p:nvPr/>
        </p:nvGrpSpPr>
        <p:grpSpPr>
          <a:xfrm>
            <a:off x="653257" y="2005925"/>
            <a:ext cx="4524866" cy="3241026"/>
            <a:chOff x="113123" y="1421463"/>
            <a:chExt cx="4524866" cy="324102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3F7C8A9-4BB3-45E0-85A9-860960FA7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23" y="1421463"/>
              <a:ext cx="4524866" cy="2954057"/>
            </a:xfrm>
            <a:prstGeom prst="rect">
              <a:avLst/>
            </a:prstGeom>
          </p:spPr>
        </p:pic>
        <p:sp>
          <p:nvSpPr>
            <p:cNvPr id="6" name="标题 1">
              <a:extLst>
                <a:ext uri="{FF2B5EF4-FFF2-40B4-BE49-F238E27FC236}">
                  <a16:creationId xmlns:a16="http://schemas.microsoft.com/office/drawing/2014/main" id="{F0C02582-1244-429B-8627-0B1C814FFB27}"/>
                </a:ext>
              </a:extLst>
            </p:cNvPr>
            <p:cNvSpPr txBox="1">
              <a:spLocks/>
            </p:cNvSpPr>
            <p:nvPr/>
          </p:nvSpPr>
          <p:spPr>
            <a:xfrm>
              <a:off x="910572" y="4088550"/>
              <a:ext cx="3227796" cy="57393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Series of Travel Time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BE1302B-7667-4E91-A9C5-17DEB22E37AC}"/>
              </a:ext>
            </a:extLst>
          </p:cNvPr>
          <p:cNvGrpSpPr/>
          <p:nvPr/>
        </p:nvGrpSpPr>
        <p:grpSpPr>
          <a:xfrm>
            <a:off x="6171495" y="608442"/>
            <a:ext cx="4179216" cy="2835035"/>
            <a:chOff x="6096000" y="860272"/>
            <a:chExt cx="4424936" cy="3183291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C98EF1B-74C6-43B1-BF37-EF861ADB6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860272"/>
              <a:ext cx="4424936" cy="2896322"/>
            </a:xfrm>
            <a:prstGeom prst="rect">
              <a:avLst/>
            </a:prstGeom>
          </p:spPr>
        </p:pic>
        <p:sp>
          <p:nvSpPr>
            <p:cNvPr id="10" name="标题 1">
              <a:extLst>
                <a:ext uri="{FF2B5EF4-FFF2-40B4-BE49-F238E27FC236}">
                  <a16:creationId xmlns:a16="http://schemas.microsoft.com/office/drawing/2014/main" id="{E46839D9-D5E5-4AF0-A916-00C70A79035F}"/>
                </a:ext>
              </a:extLst>
            </p:cNvPr>
            <p:cNvSpPr txBox="1">
              <a:spLocks/>
            </p:cNvSpPr>
            <p:nvPr/>
          </p:nvSpPr>
          <p:spPr>
            <a:xfrm>
              <a:off x="7067845" y="3469624"/>
              <a:ext cx="3227796" cy="57393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Box Plot of Travel Time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8AA2832-9D51-454B-8224-E3828E90F813}"/>
              </a:ext>
            </a:extLst>
          </p:cNvPr>
          <p:cNvGrpSpPr/>
          <p:nvPr/>
        </p:nvGrpSpPr>
        <p:grpSpPr>
          <a:xfrm>
            <a:off x="6227030" y="3482953"/>
            <a:ext cx="4068147" cy="2946310"/>
            <a:chOff x="6227030" y="3482953"/>
            <a:chExt cx="4068147" cy="294631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61FDD578-F66D-47E5-AFBC-191ACBFF8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27030" y="3482953"/>
              <a:ext cx="4068147" cy="2662787"/>
            </a:xfrm>
            <a:prstGeom prst="rect">
              <a:avLst/>
            </a:prstGeom>
          </p:spPr>
        </p:pic>
        <p:sp>
          <p:nvSpPr>
            <p:cNvPr id="13" name="标题 1">
              <a:extLst>
                <a:ext uri="{FF2B5EF4-FFF2-40B4-BE49-F238E27FC236}">
                  <a16:creationId xmlns:a16="http://schemas.microsoft.com/office/drawing/2014/main" id="{746CE35E-D1EA-46C4-B584-CD2693A4813C}"/>
                </a:ext>
              </a:extLst>
            </p:cNvPr>
            <p:cNvSpPr txBox="1">
              <a:spLocks/>
            </p:cNvSpPr>
            <p:nvPr/>
          </p:nvSpPr>
          <p:spPr>
            <a:xfrm>
              <a:off x="6913605" y="5862217"/>
              <a:ext cx="3381572" cy="56704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Violin Plot of Travel Time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34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93348590-6D60-486A-AAFD-12AEF277C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Travel Time Normalization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EA60CF9D-4BD8-44D4-A080-92972833A1D8}"/>
              </a:ext>
            </a:extLst>
          </p:cNvPr>
          <p:cNvGrpSpPr/>
          <p:nvPr/>
        </p:nvGrpSpPr>
        <p:grpSpPr>
          <a:xfrm>
            <a:off x="301265" y="2608347"/>
            <a:ext cx="11294391" cy="1345652"/>
            <a:chOff x="65595" y="2448091"/>
            <a:chExt cx="11294391" cy="1345652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3F0E09B7-7B28-4EDF-8AD1-A95AAC26C896}"/>
                </a:ext>
              </a:extLst>
            </p:cNvPr>
            <p:cNvGrpSpPr/>
            <p:nvPr/>
          </p:nvGrpSpPr>
          <p:grpSpPr>
            <a:xfrm>
              <a:off x="1102936" y="2827328"/>
              <a:ext cx="9607484" cy="573939"/>
              <a:chOff x="1489435" y="2611225"/>
              <a:chExt cx="9607484" cy="573939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88446996-9968-40E7-B30C-F5ABCC12F6BE}"/>
                  </a:ext>
                </a:extLst>
              </p:cNvPr>
              <p:cNvSpPr/>
              <p:nvPr/>
            </p:nvSpPr>
            <p:spPr>
              <a:xfrm>
                <a:off x="1489435" y="2611225"/>
                <a:ext cx="961534" cy="573939"/>
              </a:xfrm>
              <a:prstGeom prst="rect">
                <a:avLst/>
              </a:prstGeom>
              <a:solidFill>
                <a:srgbClr val="00B0F0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F80F032D-FADA-409D-9B43-584D7709891F}"/>
                  </a:ext>
                </a:extLst>
              </p:cNvPr>
              <p:cNvSpPr/>
              <p:nvPr/>
            </p:nvSpPr>
            <p:spPr>
              <a:xfrm>
                <a:off x="2450969" y="2611225"/>
                <a:ext cx="961534" cy="573939"/>
              </a:xfrm>
              <a:prstGeom prst="rect">
                <a:avLst/>
              </a:prstGeom>
              <a:solidFill>
                <a:srgbClr val="2E75B6"/>
              </a:solidFill>
              <a:ln w="190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9734404-F9C9-4A93-B577-9A1FB94A60A5}"/>
                  </a:ext>
                </a:extLst>
              </p:cNvPr>
              <p:cNvSpPr/>
              <p:nvPr/>
            </p:nvSpPr>
            <p:spPr>
              <a:xfrm>
                <a:off x="3412503" y="2611225"/>
                <a:ext cx="961534" cy="573939"/>
              </a:xfrm>
              <a:prstGeom prst="rect">
                <a:avLst/>
              </a:prstGeom>
              <a:solidFill>
                <a:srgbClr val="1F4E79"/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02D39CB-CEC7-4393-B239-37A029EBBC88}"/>
                  </a:ext>
                </a:extLst>
              </p:cNvPr>
              <p:cNvSpPr/>
              <p:nvPr/>
            </p:nvSpPr>
            <p:spPr>
              <a:xfrm>
                <a:off x="4374037" y="2611225"/>
                <a:ext cx="961534" cy="573939"/>
              </a:xfrm>
              <a:prstGeom prst="rect">
                <a:avLst/>
              </a:prstGeom>
              <a:solidFill>
                <a:srgbClr val="C55A11"/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EB8B2C3-9CD6-4351-8848-73D009FA86B9}"/>
                  </a:ext>
                </a:extLst>
              </p:cNvPr>
              <p:cNvSpPr/>
              <p:nvPr/>
            </p:nvSpPr>
            <p:spPr>
              <a:xfrm>
                <a:off x="5335571" y="2611225"/>
                <a:ext cx="961534" cy="573939"/>
              </a:xfrm>
              <a:prstGeom prst="rect">
                <a:avLst/>
              </a:prstGeom>
              <a:solidFill>
                <a:srgbClr val="CC3300"/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69A17F4F-C0FA-48E1-B57E-3D53D2B882C8}"/>
                  </a:ext>
                </a:extLst>
              </p:cNvPr>
              <p:cNvSpPr/>
              <p:nvPr/>
            </p:nvSpPr>
            <p:spPr>
              <a:xfrm>
                <a:off x="6289249" y="2611225"/>
                <a:ext cx="961534" cy="573939"/>
              </a:xfrm>
              <a:prstGeom prst="rect">
                <a:avLst/>
              </a:prstGeom>
              <a:solidFill>
                <a:srgbClr val="BF9000"/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E1BCDD21-A7C9-4E66-8ADD-D783225C3D22}"/>
                  </a:ext>
                </a:extLst>
              </p:cNvPr>
              <p:cNvSpPr/>
              <p:nvPr/>
            </p:nvSpPr>
            <p:spPr>
              <a:xfrm>
                <a:off x="7250783" y="2611225"/>
                <a:ext cx="961534" cy="573939"/>
              </a:xfrm>
              <a:prstGeom prst="rect">
                <a:avLst/>
              </a:prstGeom>
              <a:solidFill>
                <a:srgbClr val="FFD966"/>
              </a:solidFill>
              <a:ln w="190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E332E6F-C899-4C70-B6CE-9DDF25314F8F}"/>
                  </a:ext>
                </a:extLst>
              </p:cNvPr>
              <p:cNvSpPr/>
              <p:nvPr/>
            </p:nvSpPr>
            <p:spPr>
              <a:xfrm>
                <a:off x="8212317" y="2611225"/>
                <a:ext cx="961534" cy="573939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1926463-106A-4BE7-A1AE-55EABA446723}"/>
                  </a:ext>
                </a:extLst>
              </p:cNvPr>
              <p:cNvSpPr/>
              <p:nvPr/>
            </p:nvSpPr>
            <p:spPr>
              <a:xfrm>
                <a:off x="9173851" y="2611225"/>
                <a:ext cx="961534" cy="573939"/>
              </a:xfrm>
              <a:prstGeom prst="rect">
                <a:avLst/>
              </a:prstGeom>
              <a:solidFill>
                <a:srgbClr val="B01A0E"/>
              </a:solidFill>
              <a:ln w="19050">
                <a:solidFill>
                  <a:srgbClr val="B01A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774E767-C406-4BBE-A5B5-1181310CB40C}"/>
                  </a:ext>
                </a:extLst>
              </p:cNvPr>
              <p:cNvSpPr/>
              <p:nvPr/>
            </p:nvSpPr>
            <p:spPr>
              <a:xfrm>
                <a:off x="10135385" y="2611225"/>
                <a:ext cx="961534" cy="573939"/>
              </a:xfrm>
              <a:prstGeom prst="rect">
                <a:avLst/>
              </a:prstGeom>
              <a:solidFill>
                <a:srgbClr val="A12D1D"/>
              </a:solidFill>
              <a:ln w="19050">
                <a:solidFill>
                  <a:srgbClr val="A12D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</p:grpSp>
        <p:sp>
          <p:nvSpPr>
            <p:cNvPr id="15" name="标题 1">
              <a:extLst>
                <a:ext uri="{FF2B5EF4-FFF2-40B4-BE49-F238E27FC236}">
                  <a16:creationId xmlns:a16="http://schemas.microsoft.com/office/drawing/2014/main" id="{BD83D498-333C-47B9-BC35-7E033761426F}"/>
                </a:ext>
              </a:extLst>
            </p:cNvPr>
            <p:cNvSpPr txBox="1">
              <a:spLocks/>
            </p:cNvSpPr>
            <p:nvPr/>
          </p:nvSpPr>
          <p:spPr>
            <a:xfrm>
              <a:off x="735290" y="2469109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&lt;450s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标题 1">
              <a:extLst>
                <a:ext uri="{FF2B5EF4-FFF2-40B4-BE49-F238E27FC236}">
                  <a16:creationId xmlns:a16="http://schemas.microsoft.com/office/drawing/2014/main" id="{34C0FF89-05FB-4FB8-A317-267F7F903F09}"/>
                </a:ext>
              </a:extLst>
            </p:cNvPr>
            <p:cNvSpPr txBox="1">
              <a:spLocks/>
            </p:cNvSpPr>
            <p:nvPr/>
          </p:nvSpPr>
          <p:spPr>
            <a:xfrm>
              <a:off x="1754171" y="2469107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480s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标题 1">
              <a:extLst>
                <a:ext uri="{FF2B5EF4-FFF2-40B4-BE49-F238E27FC236}">
                  <a16:creationId xmlns:a16="http://schemas.microsoft.com/office/drawing/2014/main" id="{E9BD12CB-EEA2-47BA-B347-66A5F1195D39}"/>
                </a:ext>
              </a:extLst>
            </p:cNvPr>
            <p:cNvSpPr txBox="1">
              <a:spLocks/>
            </p:cNvSpPr>
            <p:nvPr/>
          </p:nvSpPr>
          <p:spPr>
            <a:xfrm>
              <a:off x="2677998" y="2469107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510s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标题 1">
              <a:extLst>
                <a:ext uri="{FF2B5EF4-FFF2-40B4-BE49-F238E27FC236}">
                  <a16:creationId xmlns:a16="http://schemas.microsoft.com/office/drawing/2014/main" id="{72A01B5F-D45C-4883-8F32-AD4D7F7C24AE}"/>
                </a:ext>
              </a:extLst>
            </p:cNvPr>
            <p:cNvSpPr txBox="1">
              <a:spLocks/>
            </p:cNvSpPr>
            <p:nvPr/>
          </p:nvSpPr>
          <p:spPr>
            <a:xfrm>
              <a:off x="3592399" y="2469107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540s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标题 1">
              <a:extLst>
                <a:ext uri="{FF2B5EF4-FFF2-40B4-BE49-F238E27FC236}">
                  <a16:creationId xmlns:a16="http://schemas.microsoft.com/office/drawing/2014/main" id="{DB9D171C-F779-4BC5-BCCD-4B3110564B00}"/>
                </a:ext>
              </a:extLst>
            </p:cNvPr>
            <p:cNvSpPr txBox="1">
              <a:spLocks/>
            </p:cNvSpPr>
            <p:nvPr/>
          </p:nvSpPr>
          <p:spPr>
            <a:xfrm>
              <a:off x="4666659" y="2469106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570s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标题 1">
              <a:extLst>
                <a:ext uri="{FF2B5EF4-FFF2-40B4-BE49-F238E27FC236}">
                  <a16:creationId xmlns:a16="http://schemas.microsoft.com/office/drawing/2014/main" id="{A27D6535-BD38-4815-BE60-2C32C1D772BC}"/>
                </a:ext>
              </a:extLst>
            </p:cNvPr>
            <p:cNvSpPr txBox="1">
              <a:spLocks/>
            </p:cNvSpPr>
            <p:nvPr/>
          </p:nvSpPr>
          <p:spPr>
            <a:xfrm>
              <a:off x="5543353" y="2469103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600s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标题 1">
              <a:extLst>
                <a:ext uri="{FF2B5EF4-FFF2-40B4-BE49-F238E27FC236}">
                  <a16:creationId xmlns:a16="http://schemas.microsoft.com/office/drawing/2014/main" id="{D84E4E82-2BAE-43A1-A0CA-097D6A0008A3}"/>
                </a:ext>
              </a:extLst>
            </p:cNvPr>
            <p:cNvSpPr txBox="1">
              <a:spLocks/>
            </p:cNvSpPr>
            <p:nvPr/>
          </p:nvSpPr>
          <p:spPr>
            <a:xfrm>
              <a:off x="6467180" y="2469103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630s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标题 1">
              <a:extLst>
                <a:ext uri="{FF2B5EF4-FFF2-40B4-BE49-F238E27FC236}">
                  <a16:creationId xmlns:a16="http://schemas.microsoft.com/office/drawing/2014/main" id="{A34F33B0-E361-4C1C-8D64-C4FE98E6871A}"/>
                </a:ext>
              </a:extLst>
            </p:cNvPr>
            <p:cNvSpPr txBox="1">
              <a:spLocks/>
            </p:cNvSpPr>
            <p:nvPr/>
          </p:nvSpPr>
          <p:spPr>
            <a:xfrm>
              <a:off x="7485275" y="2449530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660s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标题 1">
              <a:extLst>
                <a:ext uri="{FF2B5EF4-FFF2-40B4-BE49-F238E27FC236}">
                  <a16:creationId xmlns:a16="http://schemas.microsoft.com/office/drawing/2014/main" id="{7437DC99-416D-4D0A-A32E-B5BF22C40D7D}"/>
                </a:ext>
              </a:extLst>
            </p:cNvPr>
            <p:cNvSpPr txBox="1">
              <a:spLocks/>
            </p:cNvSpPr>
            <p:nvPr/>
          </p:nvSpPr>
          <p:spPr>
            <a:xfrm>
              <a:off x="8439346" y="2469103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690s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标题 1">
              <a:extLst>
                <a:ext uri="{FF2B5EF4-FFF2-40B4-BE49-F238E27FC236}">
                  <a16:creationId xmlns:a16="http://schemas.microsoft.com/office/drawing/2014/main" id="{AB75743D-52A7-47D4-B450-40307BDB0A69}"/>
                </a:ext>
              </a:extLst>
            </p:cNvPr>
            <p:cNvSpPr txBox="1">
              <a:spLocks/>
            </p:cNvSpPr>
            <p:nvPr/>
          </p:nvSpPr>
          <p:spPr>
            <a:xfrm>
              <a:off x="9398522" y="2449530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720s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标题 1">
              <a:extLst>
                <a:ext uri="{FF2B5EF4-FFF2-40B4-BE49-F238E27FC236}">
                  <a16:creationId xmlns:a16="http://schemas.microsoft.com/office/drawing/2014/main" id="{DF93BE1B-33BB-4766-A941-0C8707E99627}"/>
                </a:ext>
              </a:extLst>
            </p:cNvPr>
            <p:cNvSpPr txBox="1">
              <a:spLocks/>
            </p:cNvSpPr>
            <p:nvPr/>
          </p:nvSpPr>
          <p:spPr>
            <a:xfrm>
              <a:off x="10387943" y="2448091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&gt;750s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标题 1">
              <a:extLst>
                <a:ext uri="{FF2B5EF4-FFF2-40B4-BE49-F238E27FC236}">
                  <a16:creationId xmlns:a16="http://schemas.microsoft.com/office/drawing/2014/main" id="{C0928CD8-A9F2-4F58-A6BA-41D99BE57151}"/>
                </a:ext>
              </a:extLst>
            </p:cNvPr>
            <p:cNvSpPr txBox="1">
              <a:spLocks/>
            </p:cNvSpPr>
            <p:nvPr/>
          </p:nvSpPr>
          <p:spPr>
            <a:xfrm>
              <a:off x="834767" y="3401265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&gt;80.0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标题 1">
              <a:extLst>
                <a:ext uri="{FF2B5EF4-FFF2-40B4-BE49-F238E27FC236}">
                  <a16:creationId xmlns:a16="http://schemas.microsoft.com/office/drawing/2014/main" id="{78DCEA7C-7129-49F2-9FA9-DDD56769EC6C}"/>
                </a:ext>
              </a:extLst>
            </p:cNvPr>
            <p:cNvSpPr txBox="1">
              <a:spLocks/>
            </p:cNvSpPr>
            <p:nvPr/>
          </p:nvSpPr>
          <p:spPr>
            <a:xfrm>
              <a:off x="65595" y="3401266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Mph: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标题 1">
              <a:extLst>
                <a:ext uri="{FF2B5EF4-FFF2-40B4-BE49-F238E27FC236}">
                  <a16:creationId xmlns:a16="http://schemas.microsoft.com/office/drawing/2014/main" id="{94AE7256-93CD-44BB-9408-20F01EA0A8EA}"/>
                </a:ext>
              </a:extLst>
            </p:cNvPr>
            <p:cNvSpPr txBox="1">
              <a:spLocks/>
            </p:cNvSpPr>
            <p:nvPr/>
          </p:nvSpPr>
          <p:spPr>
            <a:xfrm>
              <a:off x="1794435" y="3429000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75.0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标题 1">
              <a:extLst>
                <a:ext uri="{FF2B5EF4-FFF2-40B4-BE49-F238E27FC236}">
                  <a16:creationId xmlns:a16="http://schemas.microsoft.com/office/drawing/2014/main" id="{B894D4D6-9AA6-4B6E-B09E-66503A36EF89}"/>
                </a:ext>
              </a:extLst>
            </p:cNvPr>
            <p:cNvSpPr txBox="1">
              <a:spLocks/>
            </p:cNvSpPr>
            <p:nvPr/>
          </p:nvSpPr>
          <p:spPr>
            <a:xfrm>
              <a:off x="2755969" y="3429000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70.6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标题 1">
              <a:extLst>
                <a:ext uri="{FF2B5EF4-FFF2-40B4-BE49-F238E27FC236}">
                  <a16:creationId xmlns:a16="http://schemas.microsoft.com/office/drawing/2014/main" id="{D7784391-80D1-4880-93EA-81D7130AAE6C}"/>
                </a:ext>
              </a:extLst>
            </p:cNvPr>
            <p:cNvSpPr txBox="1">
              <a:spLocks/>
            </p:cNvSpPr>
            <p:nvPr/>
          </p:nvSpPr>
          <p:spPr>
            <a:xfrm>
              <a:off x="3656717" y="3429000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66.7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标题 1">
              <a:extLst>
                <a:ext uri="{FF2B5EF4-FFF2-40B4-BE49-F238E27FC236}">
                  <a16:creationId xmlns:a16="http://schemas.microsoft.com/office/drawing/2014/main" id="{DFADF5F3-6D0B-4293-A893-71B22186C517}"/>
                </a:ext>
              </a:extLst>
            </p:cNvPr>
            <p:cNvSpPr txBox="1">
              <a:spLocks/>
            </p:cNvSpPr>
            <p:nvPr/>
          </p:nvSpPr>
          <p:spPr>
            <a:xfrm>
              <a:off x="4618251" y="3429000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63.2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标题 1">
              <a:extLst>
                <a:ext uri="{FF2B5EF4-FFF2-40B4-BE49-F238E27FC236}">
                  <a16:creationId xmlns:a16="http://schemas.microsoft.com/office/drawing/2014/main" id="{6338CBFB-1C79-4305-AA4B-A34F02579819}"/>
                </a:ext>
              </a:extLst>
            </p:cNvPr>
            <p:cNvSpPr txBox="1">
              <a:spLocks/>
            </p:cNvSpPr>
            <p:nvPr/>
          </p:nvSpPr>
          <p:spPr>
            <a:xfrm>
              <a:off x="5579785" y="3417763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60.0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标题 1">
              <a:extLst>
                <a:ext uri="{FF2B5EF4-FFF2-40B4-BE49-F238E27FC236}">
                  <a16:creationId xmlns:a16="http://schemas.microsoft.com/office/drawing/2014/main" id="{3D3CCA33-028D-401A-BF77-37D065F10CC4}"/>
                </a:ext>
              </a:extLst>
            </p:cNvPr>
            <p:cNvSpPr txBox="1">
              <a:spLocks/>
            </p:cNvSpPr>
            <p:nvPr/>
          </p:nvSpPr>
          <p:spPr>
            <a:xfrm>
              <a:off x="6504004" y="3417763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57.1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标题 1">
              <a:extLst>
                <a:ext uri="{FF2B5EF4-FFF2-40B4-BE49-F238E27FC236}">
                  <a16:creationId xmlns:a16="http://schemas.microsoft.com/office/drawing/2014/main" id="{4B6FBD1D-D6D3-4534-973E-9993F6A0C64E}"/>
                </a:ext>
              </a:extLst>
            </p:cNvPr>
            <p:cNvSpPr txBox="1">
              <a:spLocks/>
            </p:cNvSpPr>
            <p:nvPr/>
          </p:nvSpPr>
          <p:spPr>
            <a:xfrm>
              <a:off x="7502853" y="3435524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54.6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标题 1">
              <a:extLst>
                <a:ext uri="{FF2B5EF4-FFF2-40B4-BE49-F238E27FC236}">
                  <a16:creationId xmlns:a16="http://schemas.microsoft.com/office/drawing/2014/main" id="{F51E6B22-64AA-4A09-A69F-360C86C01E00}"/>
                </a:ext>
              </a:extLst>
            </p:cNvPr>
            <p:cNvSpPr txBox="1">
              <a:spLocks/>
            </p:cNvSpPr>
            <p:nvPr/>
          </p:nvSpPr>
          <p:spPr>
            <a:xfrm>
              <a:off x="8501702" y="3417762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52.2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标题 1">
              <a:extLst>
                <a:ext uri="{FF2B5EF4-FFF2-40B4-BE49-F238E27FC236}">
                  <a16:creationId xmlns:a16="http://schemas.microsoft.com/office/drawing/2014/main" id="{5C55DD63-494B-4E6F-9AA3-BBBABB12F987}"/>
                </a:ext>
              </a:extLst>
            </p:cNvPr>
            <p:cNvSpPr txBox="1">
              <a:spLocks/>
            </p:cNvSpPr>
            <p:nvPr/>
          </p:nvSpPr>
          <p:spPr>
            <a:xfrm>
              <a:off x="9490241" y="3401265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50.0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标题 1">
              <a:extLst>
                <a:ext uri="{FF2B5EF4-FFF2-40B4-BE49-F238E27FC236}">
                  <a16:creationId xmlns:a16="http://schemas.microsoft.com/office/drawing/2014/main" id="{17BB45F2-1EA8-488A-92B8-1AD5D5778BDE}"/>
                </a:ext>
              </a:extLst>
            </p:cNvPr>
            <p:cNvSpPr txBox="1">
              <a:spLocks/>
            </p:cNvSpPr>
            <p:nvPr/>
          </p:nvSpPr>
          <p:spPr>
            <a:xfrm>
              <a:off x="10398452" y="3380247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&lt;48.0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9" name="标题 1">
            <a:extLst>
              <a:ext uri="{FF2B5EF4-FFF2-40B4-BE49-F238E27FC236}">
                <a16:creationId xmlns:a16="http://schemas.microsoft.com/office/drawing/2014/main" id="{53F1D8E2-07EA-4632-B95F-751832D24211}"/>
              </a:ext>
            </a:extLst>
          </p:cNvPr>
          <p:cNvSpPr txBox="1">
            <a:spLocks/>
          </p:cNvSpPr>
          <p:nvPr/>
        </p:nvSpPr>
        <p:spPr>
          <a:xfrm>
            <a:off x="3438722" y="4434556"/>
            <a:ext cx="7563438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Classification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426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E2A0BCAA-7B58-4B02-AB04-0697AE1CE6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Pare Images with Travel Time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300829C-B3A6-458F-AA41-C77FC6805091}"/>
              </a:ext>
            </a:extLst>
          </p:cNvPr>
          <p:cNvGrpSpPr/>
          <p:nvPr/>
        </p:nvGrpSpPr>
        <p:grpSpPr>
          <a:xfrm>
            <a:off x="528345" y="998873"/>
            <a:ext cx="4551184" cy="4648933"/>
            <a:chOff x="528345" y="998873"/>
            <a:chExt cx="4551184" cy="464893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F395912-EFCF-4380-897A-73DB0B7EE7BF}"/>
                </a:ext>
              </a:extLst>
            </p:cNvPr>
            <p:cNvGrpSpPr/>
            <p:nvPr/>
          </p:nvGrpSpPr>
          <p:grpSpPr>
            <a:xfrm>
              <a:off x="528345" y="998873"/>
              <a:ext cx="4551184" cy="3141501"/>
              <a:chOff x="7956667" y="1837859"/>
              <a:chExt cx="4551184" cy="3141501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5CB9766F-8D98-4EC9-9F53-83D056E3C2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6495" t="44124" r="53219" b="38557"/>
              <a:stretch/>
            </p:blipFill>
            <p:spPr>
              <a:xfrm>
                <a:off x="8141814" y="1837859"/>
                <a:ext cx="2921317" cy="2766912"/>
              </a:xfrm>
              <a:prstGeom prst="rect">
                <a:avLst/>
              </a:prstGeom>
            </p:spPr>
          </p:pic>
          <p:sp>
            <p:nvSpPr>
              <p:cNvPr id="7" name="标题 1">
                <a:extLst>
                  <a:ext uri="{FF2B5EF4-FFF2-40B4-BE49-F238E27FC236}">
                    <a16:creationId xmlns:a16="http://schemas.microsoft.com/office/drawing/2014/main" id="{8F0E876B-D13A-4432-85CA-F12DCDA1A5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6667" y="4692540"/>
                <a:ext cx="185147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标题 1">
                <a:extLst>
                  <a:ext uri="{FF2B5EF4-FFF2-40B4-BE49-F238E27FC236}">
                    <a16:creationId xmlns:a16="http://schemas.microsoft.com/office/drawing/2014/main" id="{2790573F-3CE9-492C-A91A-C8A67D97E5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6211" y="4692541"/>
                <a:ext cx="4281640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t+5min ……                    t+5min*14</a:t>
                </a:r>
                <a:endPara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标题 1">
                <a:extLst>
                  <a:ext uri="{FF2B5EF4-FFF2-40B4-BE49-F238E27FC236}">
                    <a16:creationId xmlns:a16="http://schemas.microsoft.com/office/drawing/2014/main" id="{D3D0C61C-D05D-497E-AD58-4801D0EF90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4405721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VDS15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标题 1">
                <a:extLst>
                  <a:ext uri="{FF2B5EF4-FFF2-40B4-BE49-F238E27FC236}">
                    <a16:creationId xmlns:a16="http://schemas.microsoft.com/office/drawing/2014/main" id="{B93323AB-C106-4271-BA4D-D56612F025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4218427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VDS14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标题 1">
                <a:extLst>
                  <a:ext uri="{FF2B5EF4-FFF2-40B4-BE49-F238E27FC236}">
                    <a16:creationId xmlns:a16="http://schemas.microsoft.com/office/drawing/2014/main" id="{5DE4698D-6261-4E6E-BCC2-1EE8B032AD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1850687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标题 1">
                <a:extLst>
                  <a:ext uri="{FF2B5EF4-FFF2-40B4-BE49-F238E27FC236}">
                    <a16:creationId xmlns:a16="http://schemas.microsoft.com/office/drawing/2014/main" id="{FC6F2ACF-C7E2-4F67-BF53-56BFE88E13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1" y="2728619"/>
                <a:ext cx="522857" cy="139028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8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….</a:t>
                </a:r>
              </a:p>
            </p:txBody>
          </p:sp>
        </p:grpSp>
        <p:sp>
          <p:nvSpPr>
            <p:cNvPr id="13" name="标题 1">
              <a:extLst>
                <a:ext uri="{FF2B5EF4-FFF2-40B4-BE49-F238E27FC236}">
                  <a16:creationId xmlns:a16="http://schemas.microsoft.com/office/drawing/2014/main" id="{2007DDD4-9BFA-4B66-885D-53BE9E941BD5}"/>
                </a:ext>
              </a:extLst>
            </p:cNvPr>
            <p:cNvSpPr txBox="1">
              <a:spLocks/>
            </p:cNvSpPr>
            <p:nvPr/>
          </p:nvSpPr>
          <p:spPr>
            <a:xfrm>
              <a:off x="1397690" y="5073867"/>
              <a:ext cx="1911118" cy="57393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TT</a:t>
              </a:r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t+5min*15</a:t>
              </a:r>
              <a:endPara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箭头: 左右 1">
              <a:extLst>
                <a:ext uri="{FF2B5EF4-FFF2-40B4-BE49-F238E27FC236}">
                  <a16:creationId xmlns:a16="http://schemas.microsoft.com/office/drawing/2014/main" id="{9F4D0356-0EF8-4941-B7F9-33A368BD93F5}"/>
                </a:ext>
              </a:extLst>
            </p:cNvPr>
            <p:cNvSpPr/>
            <p:nvPr/>
          </p:nvSpPr>
          <p:spPr>
            <a:xfrm rot="5400000">
              <a:off x="1773317" y="4350574"/>
              <a:ext cx="1216147" cy="414483"/>
            </a:xfrm>
            <a:prstGeom prst="left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26" name="Picture 2" descr="Image result for pytorch">
            <a:extLst>
              <a:ext uri="{FF2B5EF4-FFF2-40B4-BE49-F238E27FC236}">
                <a16:creationId xmlns:a16="http://schemas.microsoft.com/office/drawing/2014/main" id="{05BD9AB7-ABAE-4716-9623-7F84C945B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820" y="1662115"/>
            <a:ext cx="2877908" cy="75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箭头: 右 38">
            <a:extLst>
              <a:ext uri="{FF2B5EF4-FFF2-40B4-BE49-F238E27FC236}">
                <a16:creationId xmlns:a16="http://schemas.microsoft.com/office/drawing/2014/main" id="{CA93A82B-FC83-4742-AECF-857506D69F97}"/>
              </a:ext>
            </a:extLst>
          </p:cNvPr>
          <p:cNvSpPr/>
          <p:nvPr/>
        </p:nvSpPr>
        <p:spPr>
          <a:xfrm>
            <a:off x="5981319" y="3504353"/>
            <a:ext cx="1852993" cy="6683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标题 1">
            <a:extLst>
              <a:ext uri="{FF2B5EF4-FFF2-40B4-BE49-F238E27FC236}">
                <a16:creationId xmlns:a16="http://schemas.microsoft.com/office/drawing/2014/main" id="{FBC1E7E0-FA14-4F74-9AEC-0F02B624CF61}"/>
              </a:ext>
            </a:extLst>
          </p:cNvPr>
          <p:cNvSpPr txBox="1">
            <a:spLocks/>
          </p:cNvSpPr>
          <p:nvPr/>
        </p:nvSpPr>
        <p:spPr>
          <a:xfrm>
            <a:off x="8213939" y="3552220"/>
            <a:ext cx="3075670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Tensors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标题 1">
            <a:extLst>
              <a:ext uri="{FF2B5EF4-FFF2-40B4-BE49-F238E27FC236}">
                <a16:creationId xmlns:a16="http://schemas.microsoft.com/office/drawing/2014/main" id="{4FCA9AD4-0773-4093-A9FD-0161CF5D1FB4}"/>
              </a:ext>
            </a:extLst>
          </p:cNvPr>
          <p:cNvSpPr txBox="1">
            <a:spLocks/>
          </p:cNvSpPr>
          <p:nvPr/>
        </p:nvSpPr>
        <p:spPr>
          <a:xfrm>
            <a:off x="3558949" y="1167938"/>
            <a:ext cx="1204728" cy="2868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600" b="1" dirty="0">
                <a:solidFill>
                  <a:srgbClr val="9115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VDS2</a:t>
            </a:r>
            <a:endParaRPr lang="zh-CN" altLang="en-US" sz="1600" b="1" dirty="0">
              <a:solidFill>
                <a:srgbClr val="91150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47AD300-378C-4196-8601-EEB15EE3C213}"/>
              </a:ext>
            </a:extLst>
          </p:cNvPr>
          <p:cNvGrpSpPr/>
          <p:nvPr/>
        </p:nvGrpSpPr>
        <p:grpSpPr>
          <a:xfrm>
            <a:off x="680745" y="1151273"/>
            <a:ext cx="4551184" cy="4648933"/>
            <a:chOff x="528345" y="998873"/>
            <a:chExt cx="4551184" cy="4648933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318C4278-AE37-4739-990E-A97DF23CC9FA}"/>
                </a:ext>
              </a:extLst>
            </p:cNvPr>
            <p:cNvGrpSpPr/>
            <p:nvPr/>
          </p:nvGrpSpPr>
          <p:grpSpPr>
            <a:xfrm>
              <a:off x="528345" y="998873"/>
              <a:ext cx="4551184" cy="3141501"/>
              <a:chOff x="7956667" y="1837859"/>
              <a:chExt cx="4551184" cy="3141501"/>
            </a:xfrm>
          </p:grpSpPr>
          <p:pic>
            <p:nvPicPr>
              <p:cNvPr id="47" name="图片 46">
                <a:extLst>
                  <a:ext uri="{FF2B5EF4-FFF2-40B4-BE49-F238E27FC236}">
                    <a16:creationId xmlns:a16="http://schemas.microsoft.com/office/drawing/2014/main" id="{032A90E0-6624-40B8-928A-F5BD244627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6495" t="44124" r="53219" b="38557"/>
              <a:stretch/>
            </p:blipFill>
            <p:spPr>
              <a:xfrm>
                <a:off x="8141814" y="1837859"/>
                <a:ext cx="2921317" cy="2766912"/>
              </a:xfrm>
              <a:prstGeom prst="rect">
                <a:avLst/>
              </a:prstGeom>
            </p:spPr>
          </p:pic>
          <p:sp>
            <p:nvSpPr>
              <p:cNvPr id="48" name="标题 1">
                <a:extLst>
                  <a:ext uri="{FF2B5EF4-FFF2-40B4-BE49-F238E27FC236}">
                    <a16:creationId xmlns:a16="http://schemas.microsoft.com/office/drawing/2014/main" id="{2B1B292A-46AA-4117-8C98-C470F0BA6F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6667" y="4692540"/>
                <a:ext cx="185147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标题 1">
                <a:extLst>
                  <a:ext uri="{FF2B5EF4-FFF2-40B4-BE49-F238E27FC236}">
                    <a16:creationId xmlns:a16="http://schemas.microsoft.com/office/drawing/2014/main" id="{D06B3348-1BDF-4FF4-92AC-9BD39BC0D9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6211" y="4692541"/>
                <a:ext cx="4281640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t+5min ……                    t+5min*14</a:t>
                </a:r>
                <a:endPara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标题 1">
                <a:extLst>
                  <a:ext uri="{FF2B5EF4-FFF2-40B4-BE49-F238E27FC236}">
                    <a16:creationId xmlns:a16="http://schemas.microsoft.com/office/drawing/2014/main" id="{2AD2560B-29D8-49AE-924C-4A26CA871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4405721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VDS15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标题 1">
                <a:extLst>
                  <a:ext uri="{FF2B5EF4-FFF2-40B4-BE49-F238E27FC236}">
                    <a16:creationId xmlns:a16="http://schemas.microsoft.com/office/drawing/2014/main" id="{C09C06CA-AEAE-433B-AA94-A289648C36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4218427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VDS14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标题 1">
                <a:extLst>
                  <a:ext uri="{FF2B5EF4-FFF2-40B4-BE49-F238E27FC236}">
                    <a16:creationId xmlns:a16="http://schemas.microsoft.com/office/drawing/2014/main" id="{62CC0E76-2B04-4BC0-80C0-B01841E1C5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1850687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标题 1">
                <a:extLst>
                  <a:ext uri="{FF2B5EF4-FFF2-40B4-BE49-F238E27FC236}">
                    <a16:creationId xmlns:a16="http://schemas.microsoft.com/office/drawing/2014/main" id="{72800CD6-76D3-46E0-B762-FA788B46E5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1" y="2728619"/>
                <a:ext cx="522857" cy="139028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8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….</a:t>
                </a:r>
              </a:p>
            </p:txBody>
          </p:sp>
        </p:grpSp>
        <p:sp>
          <p:nvSpPr>
            <p:cNvPr id="45" name="标题 1">
              <a:extLst>
                <a:ext uri="{FF2B5EF4-FFF2-40B4-BE49-F238E27FC236}">
                  <a16:creationId xmlns:a16="http://schemas.microsoft.com/office/drawing/2014/main" id="{D58CF788-8493-4A49-AA73-AD952109AE9F}"/>
                </a:ext>
              </a:extLst>
            </p:cNvPr>
            <p:cNvSpPr txBox="1">
              <a:spLocks/>
            </p:cNvSpPr>
            <p:nvPr/>
          </p:nvSpPr>
          <p:spPr>
            <a:xfrm>
              <a:off x="1397690" y="5073867"/>
              <a:ext cx="1911118" cy="57393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TT</a:t>
              </a:r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t+5min*15</a:t>
              </a:r>
              <a:endPara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箭头: 左右 45">
              <a:extLst>
                <a:ext uri="{FF2B5EF4-FFF2-40B4-BE49-F238E27FC236}">
                  <a16:creationId xmlns:a16="http://schemas.microsoft.com/office/drawing/2014/main" id="{1F0E9DDD-CB1A-48D8-A47F-CCE977CF4749}"/>
                </a:ext>
              </a:extLst>
            </p:cNvPr>
            <p:cNvSpPr/>
            <p:nvPr/>
          </p:nvSpPr>
          <p:spPr>
            <a:xfrm rot="5400000">
              <a:off x="1773317" y="4350574"/>
              <a:ext cx="1216147" cy="414483"/>
            </a:xfrm>
            <a:prstGeom prst="left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33856DFE-90B9-4B84-A089-AD4FDCD40822}"/>
              </a:ext>
            </a:extLst>
          </p:cNvPr>
          <p:cNvGrpSpPr/>
          <p:nvPr/>
        </p:nvGrpSpPr>
        <p:grpSpPr>
          <a:xfrm>
            <a:off x="833145" y="1303673"/>
            <a:ext cx="4551184" cy="4648933"/>
            <a:chOff x="528345" y="998873"/>
            <a:chExt cx="4551184" cy="4648933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CEACE772-2B00-4F13-8054-64DFD7AE22F4}"/>
                </a:ext>
              </a:extLst>
            </p:cNvPr>
            <p:cNvGrpSpPr/>
            <p:nvPr/>
          </p:nvGrpSpPr>
          <p:grpSpPr>
            <a:xfrm>
              <a:off x="528345" y="998873"/>
              <a:ext cx="4551184" cy="3141501"/>
              <a:chOff x="7956667" y="1837859"/>
              <a:chExt cx="4551184" cy="3141501"/>
            </a:xfrm>
          </p:grpSpPr>
          <p:pic>
            <p:nvPicPr>
              <p:cNvPr id="58" name="图片 57">
                <a:extLst>
                  <a:ext uri="{FF2B5EF4-FFF2-40B4-BE49-F238E27FC236}">
                    <a16:creationId xmlns:a16="http://schemas.microsoft.com/office/drawing/2014/main" id="{43F298F6-F00D-4E2C-93AA-3C5E54013C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6495" t="44124" r="53219" b="38557"/>
              <a:stretch/>
            </p:blipFill>
            <p:spPr>
              <a:xfrm>
                <a:off x="8141814" y="1837859"/>
                <a:ext cx="2921317" cy="2766912"/>
              </a:xfrm>
              <a:prstGeom prst="rect">
                <a:avLst/>
              </a:prstGeom>
            </p:spPr>
          </p:pic>
          <p:sp>
            <p:nvSpPr>
              <p:cNvPr id="59" name="标题 1">
                <a:extLst>
                  <a:ext uri="{FF2B5EF4-FFF2-40B4-BE49-F238E27FC236}">
                    <a16:creationId xmlns:a16="http://schemas.microsoft.com/office/drawing/2014/main" id="{B915AB74-E309-4763-8490-B2A7C4FBA4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6667" y="4692540"/>
                <a:ext cx="185147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标题 1">
                <a:extLst>
                  <a:ext uri="{FF2B5EF4-FFF2-40B4-BE49-F238E27FC236}">
                    <a16:creationId xmlns:a16="http://schemas.microsoft.com/office/drawing/2014/main" id="{39B97B00-749B-4672-A056-912D63280B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6211" y="4692541"/>
                <a:ext cx="4281640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t+5min ……                    t+5min*14</a:t>
                </a:r>
                <a:endPara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标题 1">
                <a:extLst>
                  <a:ext uri="{FF2B5EF4-FFF2-40B4-BE49-F238E27FC236}">
                    <a16:creationId xmlns:a16="http://schemas.microsoft.com/office/drawing/2014/main" id="{DC054019-CC38-4960-9D6A-CE20033872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4405721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VDS15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标题 1">
                <a:extLst>
                  <a:ext uri="{FF2B5EF4-FFF2-40B4-BE49-F238E27FC236}">
                    <a16:creationId xmlns:a16="http://schemas.microsoft.com/office/drawing/2014/main" id="{2D3172E1-387C-4328-8F9B-11AAFB9D30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4218427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VDS14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标题 1">
                <a:extLst>
                  <a:ext uri="{FF2B5EF4-FFF2-40B4-BE49-F238E27FC236}">
                    <a16:creationId xmlns:a16="http://schemas.microsoft.com/office/drawing/2014/main" id="{FD18AE3E-5D22-4A7F-B7C3-15C85ED45E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1850687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标题 1">
                <a:extLst>
                  <a:ext uri="{FF2B5EF4-FFF2-40B4-BE49-F238E27FC236}">
                    <a16:creationId xmlns:a16="http://schemas.microsoft.com/office/drawing/2014/main" id="{71F50163-711C-41B1-AD7B-206CF3E513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1" y="2728619"/>
                <a:ext cx="522857" cy="139028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8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….</a:t>
                </a:r>
              </a:p>
            </p:txBody>
          </p:sp>
        </p:grpSp>
        <p:sp>
          <p:nvSpPr>
            <p:cNvPr id="56" name="标题 1">
              <a:extLst>
                <a:ext uri="{FF2B5EF4-FFF2-40B4-BE49-F238E27FC236}">
                  <a16:creationId xmlns:a16="http://schemas.microsoft.com/office/drawing/2014/main" id="{3B11A65B-CA1B-40B7-BDEE-B03B220D8C9A}"/>
                </a:ext>
              </a:extLst>
            </p:cNvPr>
            <p:cNvSpPr txBox="1">
              <a:spLocks/>
            </p:cNvSpPr>
            <p:nvPr/>
          </p:nvSpPr>
          <p:spPr>
            <a:xfrm>
              <a:off x="1397690" y="5073867"/>
              <a:ext cx="1911118" cy="57393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TT</a:t>
              </a:r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t+5min*15</a:t>
              </a:r>
              <a:endPara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箭头: 左右 56">
              <a:extLst>
                <a:ext uri="{FF2B5EF4-FFF2-40B4-BE49-F238E27FC236}">
                  <a16:creationId xmlns:a16="http://schemas.microsoft.com/office/drawing/2014/main" id="{F777FCF6-0F2B-42B7-8614-7EBDCE4AC6C9}"/>
                </a:ext>
              </a:extLst>
            </p:cNvPr>
            <p:cNvSpPr/>
            <p:nvPr/>
          </p:nvSpPr>
          <p:spPr>
            <a:xfrm rot="5400000">
              <a:off x="1773317" y="4350574"/>
              <a:ext cx="1216147" cy="414483"/>
            </a:xfrm>
            <a:prstGeom prst="left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90B3CD0B-B150-4A99-A79C-203F1B2DD454}"/>
              </a:ext>
            </a:extLst>
          </p:cNvPr>
          <p:cNvGrpSpPr/>
          <p:nvPr/>
        </p:nvGrpSpPr>
        <p:grpSpPr>
          <a:xfrm>
            <a:off x="985545" y="1456073"/>
            <a:ext cx="4551184" cy="4648933"/>
            <a:chOff x="528345" y="998873"/>
            <a:chExt cx="4551184" cy="4648933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6BD37823-402C-4245-8BF5-C0741A701524}"/>
                </a:ext>
              </a:extLst>
            </p:cNvPr>
            <p:cNvGrpSpPr/>
            <p:nvPr/>
          </p:nvGrpSpPr>
          <p:grpSpPr>
            <a:xfrm>
              <a:off x="528345" y="998873"/>
              <a:ext cx="4551184" cy="3141501"/>
              <a:chOff x="7956667" y="1837859"/>
              <a:chExt cx="4551184" cy="3141501"/>
            </a:xfrm>
          </p:grpSpPr>
          <p:pic>
            <p:nvPicPr>
              <p:cNvPr id="69" name="图片 68">
                <a:extLst>
                  <a:ext uri="{FF2B5EF4-FFF2-40B4-BE49-F238E27FC236}">
                    <a16:creationId xmlns:a16="http://schemas.microsoft.com/office/drawing/2014/main" id="{F468379B-1642-4B8A-BB3E-9A16807584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6495" t="44124" r="53219" b="38557"/>
              <a:stretch/>
            </p:blipFill>
            <p:spPr>
              <a:xfrm>
                <a:off x="8141814" y="1837859"/>
                <a:ext cx="2921317" cy="2766912"/>
              </a:xfrm>
              <a:prstGeom prst="rect">
                <a:avLst/>
              </a:prstGeom>
            </p:spPr>
          </p:pic>
          <p:sp>
            <p:nvSpPr>
              <p:cNvPr id="70" name="标题 1">
                <a:extLst>
                  <a:ext uri="{FF2B5EF4-FFF2-40B4-BE49-F238E27FC236}">
                    <a16:creationId xmlns:a16="http://schemas.microsoft.com/office/drawing/2014/main" id="{A619DB56-9587-44B4-939D-24CB303FC9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6667" y="4692540"/>
                <a:ext cx="185147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标题 1">
                <a:extLst>
                  <a:ext uri="{FF2B5EF4-FFF2-40B4-BE49-F238E27FC236}">
                    <a16:creationId xmlns:a16="http://schemas.microsoft.com/office/drawing/2014/main" id="{5D3D5520-C2EE-4E18-AC9A-B854DA2253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6211" y="4692541"/>
                <a:ext cx="4281640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t+5min ……                    t+5min*14</a:t>
                </a:r>
                <a:endPara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标题 1">
                <a:extLst>
                  <a:ext uri="{FF2B5EF4-FFF2-40B4-BE49-F238E27FC236}">
                    <a16:creationId xmlns:a16="http://schemas.microsoft.com/office/drawing/2014/main" id="{F304A45B-4D01-4442-80A0-67A7CE3786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4405721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VDS15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标题 1">
                <a:extLst>
                  <a:ext uri="{FF2B5EF4-FFF2-40B4-BE49-F238E27FC236}">
                    <a16:creationId xmlns:a16="http://schemas.microsoft.com/office/drawing/2014/main" id="{C80EBC88-7D45-48DC-B979-A79A433217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4218427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VDS14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标题 1">
                <a:extLst>
                  <a:ext uri="{FF2B5EF4-FFF2-40B4-BE49-F238E27FC236}">
                    <a16:creationId xmlns:a16="http://schemas.microsoft.com/office/drawing/2014/main" id="{5C06DEDF-AF27-4CA5-94F5-83A11AA4E2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1850687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标题 1">
                <a:extLst>
                  <a:ext uri="{FF2B5EF4-FFF2-40B4-BE49-F238E27FC236}">
                    <a16:creationId xmlns:a16="http://schemas.microsoft.com/office/drawing/2014/main" id="{DA730609-EBC7-4424-BB6C-039E30499E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1" y="2728619"/>
                <a:ext cx="522857" cy="139028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8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….</a:t>
                </a:r>
              </a:p>
            </p:txBody>
          </p:sp>
        </p:grpSp>
        <p:sp>
          <p:nvSpPr>
            <p:cNvPr id="67" name="标题 1">
              <a:extLst>
                <a:ext uri="{FF2B5EF4-FFF2-40B4-BE49-F238E27FC236}">
                  <a16:creationId xmlns:a16="http://schemas.microsoft.com/office/drawing/2014/main" id="{B180EF76-7BF3-4AFB-9833-A3FB94D51028}"/>
                </a:ext>
              </a:extLst>
            </p:cNvPr>
            <p:cNvSpPr txBox="1">
              <a:spLocks/>
            </p:cNvSpPr>
            <p:nvPr/>
          </p:nvSpPr>
          <p:spPr>
            <a:xfrm>
              <a:off x="1397690" y="5073867"/>
              <a:ext cx="1911118" cy="57393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TT</a:t>
              </a:r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t+5min*15</a:t>
              </a:r>
              <a:endPara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箭头: 左右 67">
              <a:extLst>
                <a:ext uri="{FF2B5EF4-FFF2-40B4-BE49-F238E27FC236}">
                  <a16:creationId xmlns:a16="http://schemas.microsoft.com/office/drawing/2014/main" id="{4860578E-7C42-4BE4-8F95-473748EC54A4}"/>
                </a:ext>
              </a:extLst>
            </p:cNvPr>
            <p:cNvSpPr/>
            <p:nvPr/>
          </p:nvSpPr>
          <p:spPr>
            <a:xfrm rot="5400000">
              <a:off x="1773317" y="4350574"/>
              <a:ext cx="1216147" cy="414483"/>
            </a:xfrm>
            <a:prstGeom prst="left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846F4CA7-8057-4A07-9E04-26C8E208D5B6}"/>
              </a:ext>
            </a:extLst>
          </p:cNvPr>
          <p:cNvGrpSpPr/>
          <p:nvPr/>
        </p:nvGrpSpPr>
        <p:grpSpPr>
          <a:xfrm>
            <a:off x="1137945" y="1608473"/>
            <a:ext cx="4551184" cy="4648933"/>
            <a:chOff x="528345" y="998873"/>
            <a:chExt cx="4551184" cy="4648933"/>
          </a:xfrm>
        </p:grpSpPr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0E2B9D1F-5A22-41E0-9989-906B96FCC70C}"/>
                </a:ext>
              </a:extLst>
            </p:cNvPr>
            <p:cNvGrpSpPr/>
            <p:nvPr/>
          </p:nvGrpSpPr>
          <p:grpSpPr>
            <a:xfrm>
              <a:off x="528345" y="998873"/>
              <a:ext cx="4551184" cy="3141501"/>
              <a:chOff x="7956667" y="1837859"/>
              <a:chExt cx="4551184" cy="3141501"/>
            </a:xfrm>
          </p:grpSpPr>
          <p:pic>
            <p:nvPicPr>
              <p:cNvPr id="80" name="图片 79">
                <a:extLst>
                  <a:ext uri="{FF2B5EF4-FFF2-40B4-BE49-F238E27FC236}">
                    <a16:creationId xmlns:a16="http://schemas.microsoft.com/office/drawing/2014/main" id="{FC2F3B13-AB45-4033-89D4-A7E25AA014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6495" t="44124" r="53219" b="38557"/>
              <a:stretch/>
            </p:blipFill>
            <p:spPr>
              <a:xfrm>
                <a:off x="8141814" y="1837859"/>
                <a:ext cx="2921317" cy="2766912"/>
              </a:xfrm>
              <a:prstGeom prst="rect">
                <a:avLst/>
              </a:prstGeom>
            </p:spPr>
          </p:pic>
          <p:sp>
            <p:nvSpPr>
              <p:cNvPr id="81" name="标题 1">
                <a:extLst>
                  <a:ext uri="{FF2B5EF4-FFF2-40B4-BE49-F238E27FC236}">
                    <a16:creationId xmlns:a16="http://schemas.microsoft.com/office/drawing/2014/main" id="{3B042CA6-4C49-4900-8C55-4E19A56B47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6667" y="4692540"/>
                <a:ext cx="185147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标题 1">
                <a:extLst>
                  <a:ext uri="{FF2B5EF4-FFF2-40B4-BE49-F238E27FC236}">
                    <a16:creationId xmlns:a16="http://schemas.microsoft.com/office/drawing/2014/main" id="{2093249F-C2DB-49FF-B48E-0C5BB9811F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6211" y="4692541"/>
                <a:ext cx="4281640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t+5min ……                    t+5min*14</a:t>
                </a:r>
                <a:endPara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标题 1">
                <a:extLst>
                  <a:ext uri="{FF2B5EF4-FFF2-40B4-BE49-F238E27FC236}">
                    <a16:creationId xmlns:a16="http://schemas.microsoft.com/office/drawing/2014/main" id="{44D20327-8DE6-402D-8EB6-96BD46A1E1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4405721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VDS15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标题 1">
                <a:extLst>
                  <a:ext uri="{FF2B5EF4-FFF2-40B4-BE49-F238E27FC236}">
                    <a16:creationId xmlns:a16="http://schemas.microsoft.com/office/drawing/2014/main" id="{7F726A8C-8411-47C9-97B9-4693336001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4218427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VDS14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标题 1">
                <a:extLst>
                  <a:ext uri="{FF2B5EF4-FFF2-40B4-BE49-F238E27FC236}">
                    <a16:creationId xmlns:a16="http://schemas.microsoft.com/office/drawing/2014/main" id="{74541D9B-A687-413B-BD6B-20B3FF085C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1850687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" name="标题 1">
                <a:extLst>
                  <a:ext uri="{FF2B5EF4-FFF2-40B4-BE49-F238E27FC236}">
                    <a16:creationId xmlns:a16="http://schemas.microsoft.com/office/drawing/2014/main" id="{A612848E-BCF1-4BA3-852E-F12E924DBE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1" y="2728619"/>
                <a:ext cx="522857" cy="139028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8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….</a:t>
                </a:r>
              </a:p>
            </p:txBody>
          </p:sp>
        </p:grpSp>
        <p:sp>
          <p:nvSpPr>
            <p:cNvPr id="78" name="标题 1">
              <a:extLst>
                <a:ext uri="{FF2B5EF4-FFF2-40B4-BE49-F238E27FC236}">
                  <a16:creationId xmlns:a16="http://schemas.microsoft.com/office/drawing/2014/main" id="{C90FB53C-4044-421C-8025-1CC1715CF6CF}"/>
                </a:ext>
              </a:extLst>
            </p:cNvPr>
            <p:cNvSpPr txBox="1">
              <a:spLocks/>
            </p:cNvSpPr>
            <p:nvPr/>
          </p:nvSpPr>
          <p:spPr>
            <a:xfrm>
              <a:off x="1397690" y="5073867"/>
              <a:ext cx="1911118" cy="57393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TT</a:t>
              </a:r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t+5min*15</a:t>
              </a:r>
              <a:endPara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箭头: 左右 78">
              <a:extLst>
                <a:ext uri="{FF2B5EF4-FFF2-40B4-BE49-F238E27FC236}">
                  <a16:creationId xmlns:a16="http://schemas.microsoft.com/office/drawing/2014/main" id="{7D124813-B644-42A4-9FF2-61DA66FBF79D}"/>
                </a:ext>
              </a:extLst>
            </p:cNvPr>
            <p:cNvSpPr/>
            <p:nvPr/>
          </p:nvSpPr>
          <p:spPr>
            <a:xfrm rot="5400000">
              <a:off x="1773317" y="4350574"/>
              <a:ext cx="1216147" cy="414483"/>
            </a:xfrm>
            <a:prstGeom prst="left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5EB68958-7616-4D48-886F-BBE33FA178CE}"/>
              </a:ext>
            </a:extLst>
          </p:cNvPr>
          <p:cNvGrpSpPr/>
          <p:nvPr/>
        </p:nvGrpSpPr>
        <p:grpSpPr>
          <a:xfrm>
            <a:off x="1290345" y="1760873"/>
            <a:ext cx="4551184" cy="4648933"/>
            <a:chOff x="528345" y="998873"/>
            <a:chExt cx="4551184" cy="4648933"/>
          </a:xfrm>
        </p:grpSpPr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FBD463CC-29DC-4F6E-BC5E-DE3FC0D8ED37}"/>
                </a:ext>
              </a:extLst>
            </p:cNvPr>
            <p:cNvGrpSpPr/>
            <p:nvPr/>
          </p:nvGrpSpPr>
          <p:grpSpPr>
            <a:xfrm>
              <a:off x="528345" y="998873"/>
              <a:ext cx="4551184" cy="3141501"/>
              <a:chOff x="7956667" y="1837859"/>
              <a:chExt cx="4551184" cy="3141501"/>
            </a:xfrm>
          </p:grpSpPr>
          <p:pic>
            <p:nvPicPr>
              <p:cNvPr id="91" name="图片 90">
                <a:extLst>
                  <a:ext uri="{FF2B5EF4-FFF2-40B4-BE49-F238E27FC236}">
                    <a16:creationId xmlns:a16="http://schemas.microsoft.com/office/drawing/2014/main" id="{8ABA773B-ADF2-4B01-9DB1-7FC73EE104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6495" t="44124" r="53219" b="38557"/>
              <a:stretch/>
            </p:blipFill>
            <p:spPr>
              <a:xfrm>
                <a:off x="8141814" y="1837859"/>
                <a:ext cx="2921317" cy="2766912"/>
              </a:xfrm>
              <a:prstGeom prst="rect">
                <a:avLst/>
              </a:prstGeom>
            </p:spPr>
          </p:pic>
          <p:sp>
            <p:nvSpPr>
              <p:cNvPr id="92" name="标题 1">
                <a:extLst>
                  <a:ext uri="{FF2B5EF4-FFF2-40B4-BE49-F238E27FC236}">
                    <a16:creationId xmlns:a16="http://schemas.microsoft.com/office/drawing/2014/main" id="{804D922F-9CC4-4C36-BF18-6DF2B4A72C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6667" y="4692540"/>
                <a:ext cx="185147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3" name="标题 1">
                <a:extLst>
                  <a:ext uri="{FF2B5EF4-FFF2-40B4-BE49-F238E27FC236}">
                    <a16:creationId xmlns:a16="http://schemas.microsoft.com/office/drawing/2014/main" id="{0B7D14C6-AD50-4C82-860C-4226F54C9E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6211" y="4692541"/>
                <a:ext cx="4281640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t+5min ……                    t+5min*14</a:t>
                </a:r>
                <a:endPara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" name="标题 1">
                <a:extLst>
                  <a:ext uri="{FF2B5EF4-FFF2-40B4-BE49-F238E27FC236}">
                    <a16:creationId xmlns:a16="http://schemas.microsoft.com/office/drawing/2014/main" id="{AA2DD7BE-A8B5-4C5F-BBB5-E41ACCE907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4405721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VDS15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" name="标题 1">
                <a:extLst>
                  <a:ext uri="{FF2B5EF4-FFF2-40B4-BE49-F238E27FC236}">
                    <a16:creationId xmlns:a16="http://schemas.microsoft.com/office/drawing/2014/main" id="{F73A64AB-3828-4E04-9949-999501F52A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4218427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VDS14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6" name="标题 1">
                <a:extLst>
                  <a:ext uri="{FF2B5EF4-FFF2-40B4-BE49-F238E27FC236}">
                    <a16:creationId xmlns:a16="http://schemas.microsoft.com/office/drawing/2014/main" id="{A58D46CE-9BA3-4D44-951B-06D9044107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1850687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7" name="标题 1">
                <a:extLst>
                  <a:ext uri="{FF2B5EF4-FFF2-40B4-BE49-F238E27FC236}">
                    <a16:creationId xmlns:a16="http://schemas.microsoft.com/office/drawing/2014/main" id="{A9DDAB95-E0C7-4B5D-9247-36DAC662AD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1" y="2728619"/>
                <a:ext cx="522857" cy="139028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8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….</a:t>
                </a:r>
              </a:p>
            </p:txBody>
          </p:sp>
        </p:grpSp>
        <p:sp>
          <p:nvSpPr>
            <p:cNvPr id="89" name="标题 1">
              <a:extLst>
                <a:ext uri="{FF2B5EF4-FFF2-40B4-BE49-F238E27FC236}">
                  <a16:creationId xmlns:a16="http://schemas.microsoft.com/office/drawing/2014/main" id="{6EB8AA1F-F0DC-462F-A0E0-7611E82F827F}"/>
                </a:ext>
              </a:extLst>
            </p:cNvPr>
            <p:cNvSpPr txBox="1">
              <a:spLocks/>
            </p:cNvSpPr>
            <p:nvPr/>
          </p:nvSpPr>
          <p:spPr>
            <a:xfrm>
              <a:off x="1397690" y="5073867"/>
              <a:ext cx="1911118" cy="57393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TT</a:t>
              </a:r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t+5min*15</a:t>
              </a:r>
              <a:endPara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箭头: 左右 89">
              <a:extLst>
                <a:ext uri="{FF2B5EF4-FFF2-40B4-BE49-F238E27FC236}">
                  <a16:creationId xmlns:a16="http://schemas.microsoft.com/office/drawing/2014/main" id="{5AEA4A89-0C72-455C-8151-39386F79FD67}"/>
                </a:ext>
              </a:extLst>
            </p:cNvPr>
            <p:cNvSpPr/>
            <p:nvPr/>
          </p:nvSpPr>
          <p:spPr>
            <a:xfrm rot="5400000">
              <a:off x="1773317" y="4350574"/>
              <a:ext cx="1216147" cy="414483"/>
            </a:xfrm>
            <a:prstGeom prst="left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2951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CE730232-C6E1-4E34-90D5-E6D335CC9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- SNE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FA1BA74-C583-414F-91A4-70E39109E94F}"/>
              </a:ext>
            </a:extLst>
          </p:cNvPr>
          <p:cNvSpPr/>
          <p:nvPr/>
        </p:nvSpPr>
        <p:spPr>
          <a:xfrm>
            <a:off x="143140" y="756067"/>
            <a:ext cx="108862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t-Distributed Stochastic Neighbor Embedding (t-SNE): </a:t>
            </a:r>
            <a:r>
              <a:rPr lang="en-US" altLang="zh-CN" sz="20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of high-dimensional datasets 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073C47E-7398-4C91-818B-6DA0F72FE436}"/>
              </a:ext>
            </a:extLst>
          </p:cNvPr>
          <p:cNvSpPr/>
          <p:nvPr/>
        </p:nvSpPr>
        <p:spPr>
          <a:xfrm>
            <a:off x="248239" y="1177934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Maaten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L. V. D., &amp; Hinton, G. (2008). Visualizing data using t-SNE. Journal of machine learning research, 9(Nov), 2579-2605.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C46086D-E531-4451-9CC3-915259DA6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81" y="2064469"/>
            <a:ext cx="3724477" cy="3685882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811F73D-9E54-48D4-84F1-F782D62D2ACE}"/>
              </a:ext>
            </a:extLst>
          </p:cNvPr>
          <p:cNvSpPr txBox="1">
            <a:spLocks/>
          </p:cNvSpPr>
          <p:nvPr/>
        </p:nvSpPr>
        <p:spPr>
          <a:xfrm>
            <a:off x="752512" y="5849583"/>
            <a:ext cx="4554778" cy="3256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– SNE for handwritten digits recognition</a:t>
            </a:r>
            <a:endParaRPr lang="zh-CN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3043BB0-498A-4047-87B6-61559F52F4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5" t="10311" r="15709" b="7950"/>
          <a:stretch/>
        </p:blipFill>
        <p:spPr>
          <a:xfrm>
            <a:off x="5586250" y="2064469"/>
            <a:ext cx="5650192" cy="3685882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70A8211E-23BE-472A-B50F-A4AC9B1BE990}"/>
              </a:ext>
            </a:extLst>
          </p:cNvPr>
          <p:cNvSpPr txBox="1">
            <a:spLocks/>
          </p:cNvSpPr>
          <p:nvPr/>
        </p:nvSpPr>
        <p:spPr>
          <a:xfrm>
            <a:off x="6474583" y="5849583"/>
            <a:ext cx="4554778" cy="3256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– SNE for travel time prediction</a:t>
            </a:r>
            <a:endParaRPr lang="zh-CN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711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A3D77E53-E1EE-4207-823F-A63543800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 (CNN)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D3DA50E-E669-4D10-8A9E-D37C27A68ED9}"/>
              </a:ext>
            </a:extLst>
          </p:cNvPr>
          <p:cNvGrpSpPr/>
          <p:nvPr/>
        </p:nvGrpSpPr>
        <p:grpSpPr>
          <a:xfrm>
            <a:off x="659098" y="1794914"/>
            <a:ext cx="10873803" cy="3588682"/>
            <a:chOff x="535222" y="1634659"/>
            <a:chExt cx="10873803" cy="358868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0F1520C-B2F8-4C11-BB4C-75F29A5FB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2975" y="1634659"/>
              <a:ext cx="10626050" cy="3588682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CD80F88-01D4-4BDD-AA0F-F65A67148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5222" y="2327892"/>
              <a:ext cx="1632943" cy="15477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7639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CA68718-6F41-498E-8A30-C55325EC7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131FCC-AFB9-4A24-A621-64A2AD5BC506}"/>
              </a:ext>
            </a:extLst>
          </p:cNvPr>
          <p:cNvSpPr/>
          <p:nvPr/>
        </p:nvSpPr>
        <p:spPr>
          <a:xfrm>
            <a:off x="2974322" y="6412150"/>
            <a:ext cx="53401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Adjusted from Dr. Hung-</a:t>
            </a:r>
            <a:r>
              <a:rPr lang="en-US" altLang="zh-CN" sz="1600" dirty="0" err="1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Lee, </a:t>
            </a:r>
            <a:r>
              <a:rPr lang="en-US" altLang="zh-CN" sz="1600" b="1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F6AB9AD-9F14-4348-A031-3DA6463397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34" t="16495" r="28402" b="8579"/>
          <a:stretch/>
        </p:blipFill>
        <p:spPr>
          <a:xfrm>
            <a:off x="1640264" y="608442"/>
            <a:ext cx="8144759" cy="567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014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CA68718-6F41-498E-8A30-C55325EC7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131FCC-AFB9-4A24-A621-64A2AD5BC506}"/>
              </a:ext>
            </a:extLst>
          </p:cNvPr>
          <p:cNvSpPr/>
          <p:nvPr/>
        </p:nvSpPr>
        <p:spPr>
          <a:xfrm>
            <a:off x="2974322" y="6412150"/>
            <a:ext cx="53401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Adjusted from Dr. Hung-</a:t>
            </a:r>
            <a:r>
              <a:rPr lang="en-US" altLang="zh-CN" sz="1600" dirty="0" err="1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Lee, </a:t>
            </a:r>
            <a:r>
              <a:rPr lang="en-US" altLang="zh-CN" sz="1600" b="1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06093DF-A4AD-4A43-A5E8-3BD8A674EC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76" t="10949" r="27706" b="6502"/>
          <a:stretch/>
        </p:blipFill>
        <p:spPr>
          <a:xfrm>
            <a:off x="1640264" y="679691"/>
            <a:ext cx="7183226" cy="566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495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CA68718-6F41-498E-8A30-C55325EC7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131FCC-AFB9-4A24-A621-64A2AD5BC506}"/>
              </a:ext>
            </a:extLst>
          </p:cNvPr>
          <p:cNvSpPr/>
          <p:nvPr/>
        </p:nvSpPr>
        <p:spPr>
          <a:xfrm>
            <a:off x="2974322" y="6412150"/>
            <a:ext cx="53401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Adjusted from Dr. Hung-</a:t>
            </a:r>
            <a:r>
              <a:rPr lang="en-US" altLang="zh-CN" sz="1600" dirty="0" err="1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Lee, </a:t>
            </a:r>
            <a:r>
              <a:rPr lang="en-US" altLang="zh-CN" sz="1600" b="1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A7D9D92-07E8-46CE-91DC-004A67C7DA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12" t="10950" r="28944" b="13677"/>
          <a:stretch/>
        </p:blipFill>
        <p:spPr>
          <a:xfrm>
            <a:off x="1574276" y="750940"/>
            <a:ext cx="7763852" cy="566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49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CA68718-6F41-498E-8A30-C55325EC7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131FCC-AFB9-4A24-A621-64A2AD5BC506}"/>
              </a:ext>
            </a:extLst>
          </p:cNvPr>
          <p:cNvSpPr/>
          <p:nvPr/>
        </p:nvSpPr>
        <p:spPr>
          <a:xfrm>
            <a:off x="2974322" y="6412150"/>
            <a:ext cx="53401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Adjusted from Dr. Hung-</a:t>
            </a:r>
            <a:r>
              <a:rPr lang="en-US" altLang="zh-CN" sz="1600" dirty="0" err="1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Lee, </a:t>
            </a:r>
            <a:r>
              <a:rPr lang="en-US" altLang="zh-CN" sz="1600" b="1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857FF66-8D69-4491-A7AE-55C30EFBDA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07" t="10949" r="29562" b="6502"/>
          <a:stretch/>
        </p:blipFill>
        <p:spPr>
          <a:xfrm>
            <a:off x="1821337" y="608442"/>
            <a:ext cx="7408350" cy="587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385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CA68718-6F41-498E-8A30-C55325EC7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131FCC-AFB9-4A24-A621-64A2AD5BC506}"/>
              </a:ext>
            </a:extLst>
          </p:cNvPr>
          <p:cNvSpPr/>
          <p:nvPr/>
        </p:nvSpPr>
        <p:spPr>
          <a:xfrm>
            <a:off x="2974322" y="6412150"/>
            <a:ext cx="53401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Adjusted from Dr. Hung-</a:t>
            </a:r>
            <a:r>
              <a:rPr lang="en-US" altLang="zh-CN" sz="1600" dirty="0" err="1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Lee, </a:t>
            </a:r>
            <a:r>
              <a:rPr lang="en-US" altLang="zh-CN" sz="1600" b="1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C7071C9-6FCE-4E5A-ACEE-B734EB943F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71" t="10949" r="27474" b="6502"/>
          <a:stretch/>
        </p:blipFill>
        <p:spPr>
          <a:xfrm>
            <a:off x="1423447" y="597947"/>
            <a:ext cx="7486042" cy="577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88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AD121D5-D0A2-49F1-86F8-15A1680DC7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72" t="36838" r="17345" b="30034"/>
          <a:stretch/>
        </p:blipFill>
        <p:spPr>
          <a:xfrm>
            <a:off x="933254" y="1326065"/>
            <a:ext cx="4703976" cy="2678060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FE912910-54BD-4715-ABD5-9D951BF7C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273" y="88500"/>
            <a:ext cx="3698449" cy="57393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Travel Time</a:t>
            </a:r>
            <a:endParaRPr lang="zh-CN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19A1DD3-2F86-481A-966E-051C33D932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615" t="38076" r="16803" b="30584"/>
          <a:stretch/>
        </p:blipFill>
        <p:spPr>
          <a:xfrm>
            <a:off x="6096000" y="1326065"/>
            <a:ext cx="4703976" cy="2678059"/>
          </a:xfrm>
          <a:prstGeom prst="rect">
            <a:avLst/>
          </a:prstGeom>
        </p:spPr>
      </p:pic>
      <p:sp>
        <p:nvSpPr>
          <p:cNvPr id="14" name="副标题 2">
            <a:extLst>
              <a:ext uri="{FF2B5EF4-FFF2-40B4-BE49-F238E27FC236}">
                <a16:creationId xmlns:a16="http://schemas.microsoft.com/office/drawing/2014/main" id="{2B9E367F-61EB-4786-9F4E-CE8FD181D68E}"/>
              </a:ext>
            </a:extLst>
          </p:cNvPr>
          <p:cNvSpPr txBox="1">
            <a:spLocks/>
          </p:cNvSpPr>
          <p:nvPr/>
        </p:nvSpPr>
        <p:spPr>
          <a:xfrm>
            <a:off x="6618402" y="4212203"/>
            <a:ext cx="3659172" cy="477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31, Friday, 4:00 PM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92CA9CFA-D620-44E7-9603-5371709E425A}"/>
              </a:ext>
            </a:extLst>
          </p:cNvPr>
          <p:cNvSpPr txBox="1">
            <a:spLocks/>
          </p:cNvSpPr>
          <p:nvPr/>
        </p:nvSpPr>
        <p:spPr>
          <a:xfrm>
            <a:off x="1455656" y="4212204"/>
            <a:ext cx="3659172" cy="477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31, Friday, 7:00 AM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E40F3AD-24EC-4C98-A0EB-1E6BD5EC081C}"/>
              </a:ext>
            </a:extLst>
          </p:cNvPr>
          <p:cNvSpPr/>
          <p:nvPr/>
        </p:nvSpPr>
        <p:spPr>
          <a:xfrm>
            <a:off x="2732205" y="5297862"/>
            <a:ext cx="1302470" cy="234071"/>
          </a:xfrm>
          <a:prstGeom prst="rect">
            <a:avLst/>
          </a:prstGeom>
          <a:solidFill>
            <a:srgbClr val="4888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FD388F8-2E62-4A5E-ACF7-A3ABA2B2FC89}"/>
              </a:ext>
            </a:extLst>
          </p:cNvPr>
          <p:cNvSpPr/>
          <p:nvPr/>
        </p:nvSpPr>
        <p:spPr>
          <a:xfrm>
            <a:off x="7313628" y="5297861"/>
            <a:ext cx="1302470" cy="234071"/>
          </a:xfrm>
          <a:prstGeom prst="rect">
            <a:avLst/>
          </a:prstGeom>
          <a:solidFill>
            <a:srgbClr val="91150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05B3999-BB21-442C-A74D-1B7E88B37639}"/>
              </a:ext>
            </a:extLst>
          </p:cNvPr>
          <p:cNvSpPr/>
          <p:nvPr/>
        </p:nvSpPr>
        <p:spPr>
          <a:xfrm>
            <a:off x="5786487" y="5297862"/>
            <a:ext cx="1302470" cy="234071"/>
          </a:xfrm>
          <a:prstGeom prst="rect">
            <a:avLst/>
          </a:prstGeom>
          <a:solidFill>
            <a:srgbClr val="DD19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504901D-5C4E-4AE8-B69F-9F5131A7373B}"/>
              </a:ext>
            </a:extLst>
          </p:cNvPr>
          <p:cNvSpPr/>
          <p:nvPr/>
        </p:nvSpPr>
        <p:spPr>
          <a:xfrm>
            <a:off x="4259346" y="5311200"/>
            <a:ext cx="1302470" cy="234071"/>
          </a:xfrm>
          <a:prstGeom prst="rect">
            <a:avLst/>
          </a:prstGeom>
          <a:solidFill>
            <a:srgbClr val="FFAC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副标题 2">
            <a:extLst>
              <a:ext uri="{FF2B5EF4-FFF2-40B4-BE49-F238E27FC236}">
                <a16:creationId xmlns:a16="http://schemas.microsoft.com/office/drawing/2014/main" id="{ACAF2DEA-2F16-4793-B6D5-1CE8CABBB314}"/>
              </a:ext>
            </a:extLst>
          </p:cNvPr>
          <p:cNvSpPr txBox="1">
            <a:spLocks/>
          </p:cNvSpPr>
          <p:nvPr/>
        </p:nvSpPr>
        <p:spPr>
          <a:xfrm>
            <a:off x="1344105" y="5825759"/>
            <a:ext cx="8704867" cy="725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is the </a:t>
            </a:r>
            <a:r>
              <a:rPr lang="en-US" altLang="zh-CN" b="1" dirty="0">
                <a:solidFill>
                  <a:srgbClr val="4888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b="1" dirty="0">
                <a:solidFill>
                  <a:srgbClr val="FFAC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b="1" dirty="0">
                <a:solidFill>
                  <a:srgbClr val="9115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b="1" dirty="0">
                <a:solidFill>
                  <a:srgbClr val="DD19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shown in Google Map related to our travel time?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55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CA68718-6F41-498E-8A30-C55325EC7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131FCC-AFB9-4A24-A621-64A2AD5BC506}"/>
              </a:ext>
            </a:extLst>
          </p:cNvPr>
          <p:cNvSpPr/>
          <p:nvPr/>
        </p:nvSpPr>
        <p:spPr>
          <a:xfrm>
            <a:off x="2974322" y="6412150"/>
            <a:ext cx="53401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Adjusted from Dr. Hung-</a:t>
            </a:r>
            <a:r>
              <a:rPr lang="en-US" altLang="zh-CN" sz="1600" dirty="0" err="1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Lee, </a:t>
            </a:r>
            <a:r>
              <a:rPr lang="en-US" altLang="zh-CN" sz="1600" b="1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C2D5D04-E9C9-48B4-90CC-D0A0F77FA1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70" t="10949" r="27294" b="6502"/>
          <a:stretch/>
        </p:blipFill>
        <p:spPr>
          <a:xfrm>
            <a:off x="1654239" y="750940"/>
            <a:ext cx="7563439" cy="566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018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CA68718-6F41-498E-8A30-C55325EC7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131FCC-AFB9-4A24-A621-64A2AD5BC506}"/>
              </a:ext>
            </a:extLst>
          </p:cNvPr>
          <p:cNvSpPr/>
          <p:nvPr/>
        </p:nvSpPr>
        <p:spPr>
          <a:xfrm>
            <a:off x="2974322" y="6412150"/>
            <a:ext cx="53401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Adjusted from Dr. Hung-</a:t>
            </a:r>
            <a:r>
              <a:rPr lang="en-US" altLang="zh-CN" sz="1600" dirty="0" err="1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Lee, </a:t>
            </a:r>
            <a:r>
              <a:rPr lang="en-US" altLang="zh-CN" sz="1600" b="1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C2E1FE7-27DD-463E-BBB9-692B34434D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79" t="10949" r="26985" b="6502"/>
          <a:stretch/>
        </p:blipFill>
        <p:spPr>
          <a:xfrm>
            <a:off x="1463861" y="608442"/>
            <a:ext cx="7753817" cy="580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04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CA68718-6F41-498E-8A30-C55325EC7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131FCC-AFB9-4A24-A621-64A2AD5BC506}"/>
              </a:ext>
            </a:extLst>
          </p:cNvPr>
          <p:cNvSpPr/>
          <p:nvPr/>
        </p:nvSpPr>
        <p:spPr>
          <a:xfrm>
            <a:off x="2974322" y="6412150"/>
            <a:ext cx="53401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Adjusted from Dr. Hung-</a:t>
            </a:r>
            <a:r>
              <a:rPr lang="en-US" altLang="zh-CN" sz="1600" dirty="0" err="1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Lee, </a:t>
            </a:r>
            <a:r>
              <a:rPr lang="en-US" altLang="zh-CN" sz="1600" b="1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214C13-7BDD-461D-BECE-1E932DD23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078" y="1124780"/>
            <a:ext cx="9466492" cy="312542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680C9E8-8B64-409C-AC7D-3BDDE405ECAE}"/>
              </a:ext>
            </a:extLst>
          </p:cNvPr>
          <p:cNvSpPr/>
          <p:nvPr/>
        </p:nvSpPr>
        <p:spPr>
          <a:xfrm rot="3947558">
            <a:off x="3121936" y="2328871"/>
            <a:ext cx="2512667" cy="3656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CA63E3C4-2A37-47F8-9906-7E1A4AD7AE1C}"/>
              </a:ext>
            </a:extLst>
          </p:cNvPr>
          <p:cNvSpPr txBox="1">
            <a:spLocks/>
          </p:cNvSpPr>
          <p:nvPr/>
        </p:nvSpPr>
        <p:spPr>
          <a:xfrm>
            <a:off x="2974322" y="4897873"/>
            <a:ext cx="7563438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rectified linear unit (</a:t>
            </a:r>
            <a:r>
              <a:rPr lang="en-US" altLang="zh-CN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B78CF81-4154-4A1A-8B32-4496805D3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306" y="4178198"/>
            <a:ext cx="2762270" cy="223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308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CA68718-6F41-498E-8A30-C55325EC7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131FCC-AFB9-4A24-A621-64A2AD5BC506}"/>
              </a:ext>
            </a:extLst>
          </p:cNvPr>
          <p:cNvSpPr/>
          <p:nvPr/>
        </p:nvSpPr>
        <p:spPr>
          <a:xfrm>
            <a:off x="2974322" y="6412150"/>
            <a:ext cx="53401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Adjusted from Dr. Hung-</a:t>
            </a:r>
            <a:r>
              <a:rPr lang="en-US" altLang="zh-CN" sz="1600" dirty="0" err="1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Lee, </a:t>
            </a:r>
            <a:r>
              <a:rPr lang="en-US" altLang="zh-CN" sz="1600" b="1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C8FED5B-FE9A-40CB-9192-8C0F50112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76" t="13333" r="28556" b="6501"/>
          <a:stretch/>
        </p:blipFill>
        <p:spPr>
          <a:xfrm>
            <a:off x="1574275" y="608442"/>
            <a:ext cx="7563438" cy="587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07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CA68718-6F41-498E-8A30-C55325EC7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131FCC-AFB9-4A24-A621-64A2AD5BC506}"/>
              </a:ext>
            </a:extLst>
          </p:cNvPr>
          <p:cNvSpPr/>
          <p:nvPr/>
        </p:nvSpPr>
        <p:spPr>
          <a:xfrm>
            <a:off x="2974322" y="6412150"/>
            <a:ext cx="53401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Adjusted from Dr. Hung-</a:t>
            </a:r>
            <a:r>
              <a:rPr lang="en-US" altLang="zh-CN" sz="1600" dirty="0" err="1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Lee, </a:t>
            </a:r>
            <a:r>
              <a:rPr lang="en-US" altLang="zh-CN" sz="1600" b="1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C889768-CF1D-4EDC-988D-83C858E93A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25" t="13333" r="27706" b="6501"/>
          <a:stretch/>
        </p:blipFill>
        <p:spPr>
          <a:xfrm>
            <a:off x="1319753" y="680124"/>
            <a:ext cx="7813663" cy="573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38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CA68718-6F41-498E-8A30-C55325EC7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Flatten and Fully Connected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131FCC-AFB9-4A24-A621-64A2AD5BC506}"/>
              </a:ext>
            </a:extLst>
          </p:cNvPr>
          <p:cNvSpPr/>
          <p:nvPr/>
        </p:nvSpPr>
        <p:spPr>
          <a:xfrm>
            <a:off x="2974322" y="6412150"/>
            <a:ext cx="53401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Adjusted from Dr. Hung-</a:t>
            </a:r>
            <a:r>
              <a:rPr lang="en-US" altLang="zh-CN" sz="1600" dirty="0" err="1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Lee, </a:t>
            </a:r>
            <a:r>
              <a:rPr lang="en-US" altLang="zh-CN" sz="1600" b="1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10EA30E-961B-4767-97DF-73EB3C94DA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93" t="10950" r="27371" b="5551"/>
          <a:stretch/>
        </p:blipFill>
        <p:spPr>
          <a:xfrm>
            <a:off x="1498861" y="647111"/>
            <a:ext cx="7563438" cy="572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41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CA68718-6F41-498E-8A30-C55325EC7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Traffic Information Detection by Filters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0AC509D-07B7-4BB7-ABBC-AA9A274B1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43" y="1098111"/>
            <a:ext cx="4615072" cy="3304318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6330C88-1DE8-40F3-942F-EC05648F20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048922"/>
              </p:ext>
            </p:extLst>
          </p:nvPr>
        </p:nvGraphicFramePr>
        <p:xfrm>
          <a:off x="5367982" y="4719983"/>
          <a:ext cx="1898976" cy="16653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2992">
                  <a:extLst>
                    <a:ext uri="{9D8B030D-6E8A-4147-A177-3AD203B41FA5}">
                      <a16:colId xmlns:a16="http://schemas.microsoft.com/office/drawing/2014/main" val="1216617093"/>
                    </a:ext>
                  </a:extLst>
                </a:gridCol>
                <a:gridCol w="632992">
                  <a:extLst>
                    <a:ext uri="{9D8B030D-6E8A-4147-A177-3AD203B41FA5}">
                      <a16:colId xmlns:a16="http://schemas.microsoft.com/office/drawing/2014/main" val="2739012791"/>
                    </a:ext>
                  </a:extLst>
                </a:gridCol>
                <a:gridCol w="632992">
                  <a:extLst>
                    <a:ext uri="{9D8B030D-6E8A-4147-A177-3AD203B41FA5}">
                      <a16:colId xmlns:a16="http://schemas.microsoft.com/office/drawing/2014/main" val="1446632994"/>
                    </a:ext>
                  </a:extLst>
                </a:gridCol>
              </a:tblGrid>
              <a:tr h="5551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353800"/>
                  </a:ext>
                </a:extLst>
              </a:tr>
              <a:tr h="5551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062542"/>
                  </a:ext>
                </a:extLst>
              </a:tr>
              <a:tr h="5551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757995"/>
                  </a:ext>
                </a:extLst>
              </a:tr>
            </a:tbl>
          </a:graphicData>
        </a:graphic>
      </p:graphicFrame>
      <p:sp>
        <p:nvSpPr>
          <p:cNvPr id="7" name="标题 1">
            <a:extLst>
              <a:ext uri="{FF2B5EF4-FFF2-40B4-BE49-F238E27FC236}">
                <a16:creationId xmlns:a16="http://schemas.microsoft.com/office/drawing/2014/main" id="{6DD02DEF-E950-4C0E-9A64-20907FD1AE1C}"/>
              </a:ext>
            </a:extLst>
          </p:cNvPr>
          <p:cNvSpPr txBox="1">
            <a:spLocks/>
          </p:cNvSpPr>
          <p:nvPr/>
        </p:nvSpPr>
        <p:spPr>
          <a:xfrm>
            <a:off x="7410098" y="5265670"/>
            <a:ext cx="4781902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 Propagation of Shock Wave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FE9D2FED-EE59-4F76-9E01-085E5953DB8A}"/>
              </a:ext>
            </a:extLst>
          </p:cNvPr>
          <p:cNvSpPr txBox="1">
            <a:spLocks/>
          </p:cNvSpPr>
          <p:nvPr/>
        </p:nvSpPr>
        <p:spPr>
          <a:xfrm>
            <a:off x="1010240" y="4369569"/>
            <a:ext cx="2619080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Speed Matrix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F608E588-5438-481F-B899-F84236C11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704838"/>
              </p:ext>
            </p:extLst>
          </p:nvPr>
        </p:nvGraphicFramePr>
        <p:xfrm>
          <a:off x="5367982" y="913125"/>
          <a:ext cx="1898976" cy="16653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2992">
                  <a:extLst>
                    <a:ext uri="{9D8B030D-6E8A-4147-A177-3AD203B41FA5}">
                      <a16:colId xmlns:a16="http://schemas.microsoft.com/office/drawing/2014/main" val="1216617093"/>
                    </a:ext>
                  </a:extLst>
                </a:gridCol>
                <a:gridCol w="632992">
                  <a:extLst>
                    <a:ext uri="{9D8B030D-6E8A-4147-A177-3AD203B41FA5}">
                      <a16:colId xmlns:a16="http://schemas.microsoft.com/office/drawing/2014/main" val="2739012791"/>
                    </a:ext>
                  </a:extLst>
                </a:gridCol>
                <a:gridCol w="632992">
                  <a:extLst>
                    <a:ext uri="{9D8B030D-6E8A-4147-A177-3AD203B41FA5}">
                      <a16:colId xmlns:a16="http://schemas.microsoft.com/office/drawing/2014/main" val="1446632994"/>
                    </a:ext>
                  </a:extLst>
                </a:gridCol>
              </a:tblGrid>
              <a:tr h="5551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353800"/>
                  </a:ext>
                </a:extLst>
              </a:tr>
              <a:tr h="5551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062542"/>
                  </a:ext>
                </a:extLst>
              </a:tr>
              <a:tr h="5551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757995"/>
                  </a:ext>
                </a:extLst>
              </a:tr>
            </a:tbl>
          </a:graphicData>
        </a:graphic>
      </p:graphicFrame>
      <p:sp>
        <p:nvSpPr>
          <p:cNvPr id="10" name="标题 1">
            <a:extLst>
              <a:ext uri="{FF2B5EF4-FFF2-40B4-BE49-F238E27FC236}">
                <a16:creationId xmlns:a16="http://schemas.microsoft.com/office/drawing/2014/main" id="{65618AA2-98BF-4E99-AD07-6EFE66A96114}"/>
              </a:ext>
            </a:extLst>
          </p:cNvPr>
          <p:cNvSpPr txBox="1">
            <a:spLocks/>
          </p:cNvSpPr>
          <p:nvPr/>
        </p:nvSpPr>
        <p:spPr>
          <a:xfrm>
            <a:off x="7410098" y="1458814"/>
            <a:ext cx="4781902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Bottleneck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C46B8CE6-FE14-41C5-9CC8-8A89AD644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749680"/>
              </p:ext>
            </p:extLst>
          </p:nvPr>
        </p:nvGraphicFramePr>
        <p:xfrm>
          <a:off x="5367982" y="2805069"/>
          <a:ext cx="1898976" cy="16653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2992">
                  <a:extLst>
                    <a:ext uri="{9D8B030D-6E8A-4147-A177-3AD203B41FA5}">
                      <a16:colId xmlns:a16="http://schemas.microsoft.com/office/drawing/2014/main" val="1216617093"/>
                    </a:ext>
                  </a:extLst>
                </a:gridCol>
                <a:gridCol w="632992">
                  <a:extLst>
                    <a:ext uri="{9D8B030D-6E8A-4147-A177-3AD203B41FA5}">
                      <a16:colId xmlns:a16="http://schemas.microsoft.com/office/drawing/2014/main" val="2739012791"/>
                    </a:ext>
                  </a:extLst>
                </a:gridCol>
                <a:gridCol w="632992">
                  <a:extLst>
                    <a:ext uri="{9D8B030D-6E8A-4147-A177-3AD203B41FA5}">
                      <a16:colId xmlns:a16="http://schemas.microsoft.com/office/drawing/2014/main" val="1446632994"/>
                    </a:ext>
                  </a:extLst>
                </a:gridCol>
              </a:tblGrid>
              <a:tr h="5551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353800"/>
                  </a:ext>
                </a:extLst>
              </a:tr>
              <a:tr h="5551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062542"/>
                  </a:ext>
                </a:extLst>
              </a:tr>
              <a:tr h="5551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757995"/>
                  </a:ext>
                </a:extLst>
              </a:tr>
            </a:tbl>
          </a:graphicData>
        </a:graphic>
      </p:graphicFrame>
      <p:sp>
        <p:nvSpPr>
          <p:cNvPr id="12" name="标题 1">
            <a:extLst>
              <a:ext uri="{FF2B5EF4-FFF2-40B4-BE49-F238E27FC236}">
                <a16:creationId xmlns:a16="http://schemas.microsoft.com/office/drawing/2014/main" id="{35D35930-AC4D-4ACA-9074-DA45B864D12B}"/>
              </a:ext>
            </a:extLst>
          </p:cNvPr>
          <p:cNvSpPr txBox="1">
            <a:spLocks/>
          </p:cNvSpPr>
          <p:nvPr/>
        </p:nvSpPr>
        <p:spPr>
          <a:xfrm>
            <a:off x="7410098" y="3267422"/>
            <a:ext cx="4781902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Congestion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5006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76A8CDB-A53A-433C-A521-74DC3FA3F9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3704" y="5997527"/>
            <a:ext cx="853125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size: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Learning rate: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0.01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selected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119D56-39F0-4F05-BD29-73C18C92E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134" y="815608"/>
            <a:ext cx="6899731" cy="5226783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106CAEA7-C61F-4D27-A4FF-89D932DD679B}"/>
              </a:ext>
            </a:extLst>
          </p:cNvPr>
          <p:cNvSpPr txBox="1">
            <a:spLocks/>
          </p:cNvSpPr>
          <p:nvPr/>
        </p:nvSpPr>
        <p:spPr>
          <a:xfrm>
            <a:off x="152400" y="186903"/>
            <a:ext cx="7563438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1 – Channel CNN: Tuning the Network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534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76A8CDB-A53A-433C-A521-74DC3FA3F9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– Channel CNN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859C621-F858-43F7-A57A-33E7AF010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12" y="1209036"/>
            <a:ext cx="5870205" cy="44468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C803AF9-1183-407E-981D-D798074F5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539" y="1250477"/>
            <a:ext cx="5806321" cy="4398487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055718F0-4764-4B9A-89D0-1FBA8FB7204F}"/>
              </a:ext>
            </a:extLst>
          </p:cNvPr>
          <p:cNvSpPr txBox="1">
            <a:spLocks/>
          </p:cNvSpPr>
          <p:nvPr/>
        </p:nvSpPr>
        <p:spPr>
          <a:xfrm>
            <a:off x="745503" y="5663555"/>
            <a:ext cx="4636417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loss of 3 input variables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D6311237-2FE6-4DBF-BC78-385C1C4A803B}"/>
              </a:ext>
            </a:extLst>
          </p:cNvPr>
          <p:cNvSpPr txBox="1">
            <a:spLocks/>
          </p:cNvSpPr>
          <p:nvPr/>
        </p:nvSpPr>
        <p:spPr>
          <a:xfrm>
            <a:off x="6714241" y="5655918"/>
            <a:ext cx="4636417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loss of 3 input variables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745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76A8CDB-A53A-433C-A521-74DC3FA3F9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– Channel CNN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A0F3168-CCB8-45BC-B7A2-A290D3EF3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267" y="745016"/>
            <a:ext cx="7462321" cy="5652964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B46606E2-22DC-435D-81FF-F5B2FD9D9E55}"/>
              </a:ext>
            </a:extLst>
          </p:cNvPr>
          <p:cNvSpPr txBox="1">
            <a:spLocks/>
          </p:cNvSpPr>
          <p:nvPr/>
        </p:nvSpPr>
        <p:spPr>
          <a:xfrm>
            <a:off x="2610412" y="6247584"/>
            <a:ext cx="5928675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accuracy on test set (10/31/2018) 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588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FACCD0E6-833C-48DA-9707-57F7D590A2EF}"/>
              </a:ext>
            </a:extLst>
          </p:cNvPr>
          <p:cNvGrpSpPr/>
          <p:nvPr/>
        </p:nvGrpSpPr>
        <p:grpSpPr>
          <a:xfrm>
            <a:off x="331655" y="1269139"/>
            <a:ext cx="3590040" cy="2793538"/>
            <a:chOff x="587010" y="1062468"/>
            <a:chExt cx="3659172" cy="2785828"/>
          </a:xfrm>
        </p:grpSpPr>
        <p:pic>
          <p:nvPicPr>
            <p:cNvPr id="1026" name="Picture 2" descr="https://cdn-images-1.medium.com/max/1600/1*Kv6HShVW39A5qMOIHNzKNA.png">
              <a:extLst>
                <a:ext uri="{FF2B5EF4-FFF2-40B4-BE49-F238E27FC236}">
                  <a16:creationId xmlns:a16="http://schemas.microsoft.com/office/drawing/2014/main" id="{D0E3C546-BF5D-410E-82E1-24FF0E0507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40" r="24629"/>
            <a:stretch/>
          </p:blipFill>
          <p:spPr bwMode="auto">
            <a:xfrm>
              <a:off x="770239" y="1300947"/>
              <a:ext cx="3292713" cy="2547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副标题 2">
              <a:extLst>
                <a:ext uri="{FF2B5EF4-FFF2-40B4-BE49-F238E27FC236}">
                  <a16:creationId xmlns:a16="http://schemas.microsoft.com/office/drawing/2014/main" id="{1754D1C8-E151-407C-ADE3-80EA18B5E15A}"/>
                </a:ext>
              </a:extLst>
            </p:cNvPr>
            <p:cNvSpPr txBox="1">
              <a:spLocks/>
            </p:cNvSpPr>
            <p:nvPr/>
          </p:nvSpPr>
          <p:spPr>
            <a:xfrm>
              <a:off x="587010" y="1062468"/>
              <a:ext cx="3659172" cy="47758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Recognition of Hand Written Digits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标题 1">
            <a:extLst>
              <a:ext uri="{FF2B5EF4-FFF2-40B4-BE49-F238E27FC236}">
                <a16:creationId xmlns:a16="http://schemas.microsoft.com/office/drawing/2014/main" id="{DA596B8A-D7E7-4157-AF00-A04D50DCCD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Computer Vision Can Do Now?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23629274-DAB2-47A9-8D9D-7D86092ECDA1}"/>
              </a:ext>
            </a:extLst>
          </p:cNvPr>
          <p:cNvSpPr txBox="1">
            <a:spLocks/>
          </p:cNvSpPr>
          <p:nvPr/>
        </p:nvSpPr>
        <p:spPr>
          <a:xfrm>
            <a:off x="511422" y="4272814"/>
            <a:ext cx="3171526" cy="421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MNIST Data Set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CA0166C-6D85-4F29-A466-DA07FE9AC3E1}"/>
              </a:ext>
            </a:extLst>
          </p:cNvPr>
          <p:cNvGrpSpPr/>
          <p:nvPr/>
        </p:nvGrpSpPr>
        <p:grpSpPr>
          <a:xfrm>
            <a:off x="4101462" y="1269139"/>
            <a:ext cx="3674359" cy="2793814"/>
            <a:chOff x="4355776" y="1269139"/>
            <a:chExt cx="3171526" cy="246035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71824EE-F381-4F2D-AAD6-ABD233CB83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883" t="16099" r="7136" b="11065"/>
            <a:stretch/>
          </p:blipFill>
          <p:spPr>
            <a:xfrm>
              <a:off x="4476044" y="1557224"/>
              <a:ext cx="3037118" cy="2172273"/>
            </a:xfrm>
            <a:prstGeom prst="rect">
              <a:avLst/>
            </a:prstGeom>
          </p:spPr>
        </p:pic>
        <p:sp>
          <p:nvSpPr>
            <p:cNvPr id="10" name="副标题 2">
              <a:extLst>
                <a:ext uri="{FF2B5EF4-FFF2-40B4-BE49-F238E27FC236}">
                  <a16:creationId xmlns:a16="http://schemas.microsoft.com/office/drawing/2014/main" id="{C69D62FF-5F75-4C11-A678-983F48374759}"/>
                </a:ext>
              </a:extLst>
            </p:cNvPr>
            <p:cNvSpPr txBox="1">
              <a:spLocks/>
            </p:cNvSpPr>
            <p:nvPr/>
          </p:nvSpPr>
          <p:spPr>
            <a:xfrm>
              <a:off x="4355776" y="1269139"/>
              <a:ext cx="3171526" cy="4217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Classification of Objects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副标题 2">
            <a:extLst>
              <a:ext uri="{FF2B5EF4-FFF2-40B4-BE49-F238E27FC236}">
                <a16:creationId xmlns:a16="http://schemas.microsoft.com/office/drawing/2014/main" id="{CCC740EC-B8C3-457F-B2AB-AB6571DEACE7}"/>
              </a:ext>
            </a:extLst>
          </p:cNvPr>
          <p:cNvSpPr txBox="1">
            <a:spLocks/>
          </p:cNvSpPr>
          <p:nvPr/>
        </p:nvSpPr>
        <p:spPr>
          <a:xfrm>
            <a:off x="4352878" y="4272813"/>
            <a:ext cx="3171526" cy="421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YOLO v3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0" name="Picture 6" descr="Image result for AlphaGo CNN">
            <a:extLst>
              <a:ext uri="{FF2B5EF4-FFF2-40B4-BE49-F238E27FC236}">
                <a16:creationId xmlns:a16="http://schemas.microsoft.com/office/drawing/2014/main" id="{290C4365-8214-48FE-BAA0-E9F6091E3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924" y="1596269"/>
            <a:ext cx="3619516" cy="246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副标题 2">
            <a:extLst>
              <a:ext uri="{FF2B5EF4-FFF2-40B4-BE49-F238E27FC236}">
                <a16:creationId xmlns:a16="http://schemas.microsoft.com/office/drawing/2014/main" id="{4D3BEBF7-4F58-494D-996B-A7D76C94195B}"/>
              </a:ext>
            </a:extLst>
          </p:cNvPr>
          <p:cNvSpPr txBox="1">
            <a:spLocks/>
          </p:cNvSpPr>
          <p:nvPr/>
        </p:nvSpPr>
        <p:spPr>
          <a:xfrm>
            <a:off x="8207782" y="1269139"/>
            <a:ext cx="3674359" cy="478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 of Go Games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AD3B001F-ECA7-4DB0-8414-DAB6E045D115}"/>
              </a:ext>
            </a:extLst>
          </p:cNvPr>
          <p:cNvSpPr txBox="1">
            <a:spLocks/>
          </p:cNvSpPr>
          <p:nvPr/>
        </p:nvSpPr>
        <p:spPr>
          <a:xfrm>
            <a:off x="8542913" y="4224012"/>
            <a:ext cx="3171527" cy="6842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http://deeplearningskysthelimit.blogspot.com/2016/04/part-2-alphago-under-magnifying-glass.html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副标题 2">
            <a:extLst>
              <a:ext uri="{FF2B5EF4-FFF2-40B4-BE49-F238E27FC236}">
                <a16:creationId xmlns:a16="http://schemas.microsoft.com/office/drawing/2014/main" id="{14209D41-AD30-443C-9F78-69DA611DF764}"/>
              </a:ext>
            </a:extLst>
          </p:cNvPr>
          <p:cNvSpPr txBox="1">
            <a:spLocks/>
          </p:cNvSpPr>
          <p:nvPr/>
        </p:nvSpPr>
        <p:spPr>
          <a:xfrm>
            <a:off x="331655" y="5420407"/>
            <a:ext cx="11448377" cy="725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there another magic box that can tell us how many time we will spend on the road?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3875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76A8CDB-A53A-433C-A521-74DC3FA3F9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– Channel CNN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AA918D7-BD9D-4266-B25A-4EAB22AFF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16" y="1502684"/>
            <a:ext cx="10626050" cy="3588682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EE35982C-4E5C-45E2-B9A7-7393FBED7274}"/>
              </a:ext>
            </a:extLst>
          </p:cNvPr>
          <p:cNvSpPr txBox="1">
            <a:spLocks/>
          </p:cNvSpPr>
          <p:nvPr/>
        </p:nvSpPr>
        <p:spPr>
          <a:xfrm>
            <a:off x="439918" y="1704338"/>
            <a:ext cx="1379454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800" b="1" dirty="0">
                <a:solidFill>
                  <a:srgbClr val="D5939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Speed</a:t>
            </a:r>
            <a:endParaRPr lang="zh-CN" altLang="en-US" sz="2800" b="1" dirty="0">
              <a:solidFill>
                <a:srgbClr val="D5939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EDC680E1-9D8E-48FD-925D-1831C15916B9}"/>
              </a:ext>
            </a:extLst>
          </p:cNvPr>
          <p:cNvSpPr txBox="1">
            <a:spLocks/>
          </p:cNvSpPr>
          <p:nvPr/>
        </p:nvSpPr>
        <p:spPr>
          <a:xfrm>
            <a:off x="1007097" y="1991308"/>
            <a:ext cx="1379454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800" b="1" dirty="0">
                <a:solidFill>
                  <a:srgbClr val="C3D59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</a:t>
            </a:r>
            <a:endParaRPr lang="zh-CN" altLang="en-US" sz="2800" b="1" dirty="0">
              <a:solidFill>
                <a:srgbClr val="C3D59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D8E1590-6723-492C-A73F-52DE723C4B53}"/>
              </a:ext>
            </a:extLst>
          </p:cNvPr>
          <p:cNvSpPr txBox="1">
            <a:spLocks/>
          </p:cNvSpPr>
          <p:nvPr/>
        </p:nvSpPr>
        <p:spPr>
          <a:xfrm>
            <a:off x="859716" y="3374173"/>
            <a:ext cx="1886136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95B3D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Occupancy</a:t>
            </a:r>
            <a:endParaRPr lang="zh-CN" altLang="en-US" sz="2400" b="1" dirty="0">
              <a:solidFill>
                <a:srgbClr val="95B3D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679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4F31669B-13AF-4772-AFC0-E7B5452A2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– Channel CNN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EC12F4-9127-4E14-AE9E-A2B6899D3E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7"/>
          <a:stretch/>
        </p:blipFill>
        <p:spPr>
          <a:xfrm>
            <a:off x="1900192" y="608442"/>
            <a:ext cx="7696307" cy="5528407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1826D842-2D64-4BC6-AF71-668499BF8459}"/>
              </a:ext>
            </a:extLst>
          </p:cNvPr>
          <p:cNvSpPr txBox="1">
            <a:spLocks/>
          </p:cNvSpPr>
          <p:nvPr/>
        </p:nvSpPr>
        <p:spPr>
          <a:xfrm>
            <a:off x="957172" y="5962588"/>
            <a:ext cx="9582345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accuracy on 10/31 test set by 1-channel and 3-channel CNN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889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780E711-DE07-45B3-AC24-BED04BF70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306" y="686156"/>
            <a:ext cx="7412544" cy="5615256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5A431DE6-475E-459C-888D-17F98B1396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– Channel CNN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A443EBF-4328-49F3-B112-7F571E2BBECF}"/>
              </a:ext>
            </a:extLst>
          </p:cNvPr>
          <p:cNvSpPr txBox="1">
            <a:spLocks/>
          </p:cNvSpPr>
          <p:nvPr/>
        </p:nvSpPr>
        <p:spPr>
          <a:xfrm>
            <a:off x="1098574" y="6171844"/>
            <a:ext cx="9582345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accuracy on 10/31 and 11/06 test sets by 3-channel CNN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75BBCDB4-2641-49EB-BFA3-B956C1B9B6EF}"/>
              </a:ext>
            </a:extLst>
          </p:cNvPr>
          <p:cNvSpPr txBox="1">
            <a:spLocks/>
          </p:cNvSpPr>
          <p:nvPr/>
        </p:nvSpPr>
        <p:spPr>
          <a:xfrm>
            <a:off x="8581236" y="2791810"/>
            <a:ext cx="3150692" cy="3249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on the test set</a:t>
            </a:r>
            <a:r>
              <a:rPr lang="en-US" altLang="zh-CN" sz="2400" dirty="0">
                <a:solidFill>
                  <a:srgbClr val="F9898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(10/31)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the same observation rate is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better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than the one </a:t>
            </a:r>
            <a:r>
              <a:rPr lang="en-US" altLang="zh-CN" sz="2400" dirty="0">
                <a:solidFill>
                  <a:srgbClr val="00BFC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(11/06)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different observation rate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7634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76A8CDB-A53A-433C-A521-74DC3FA3F9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– Channel CNN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AA918D7-BD9D-4266-B25A-4EAB22AFF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16" y="1502684"/>
            <a:ext cx="10626050" cy="3588682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EE35982C-4E5C-45E2-B9A7-7393FBED7274}"/>
              </a:ext>
            </a:extLst>
          </p:cNvPr>
          <p:cNvSpPr txBox="1">
            <a:spLocks/>
          </p:cNvSpPr>
          <p:nvPr/>
        </p:nvSpPr>
        <p:spPr>
          <a:xfrm>
            <a:off x="439918" y="1704338"/>
            <a:ext cx="1379454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800" b="1" dirty="0">
                <a:solidFill>
                  <a:srgbClr val="D5939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Speed</a:t>
            </a:r>
            <a:endParaRPr lang="zh-CN" altLang="en-US" sz="2800" b="1" dirty="0">
              <a:solidFill>
                <a:srgbClr val="D5939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EDC680E1-9D8E-48FD-925D-1831C15916B9}"/>
              </a:ext>
            </a:extLst>
          </p:cNvPr>
          <p:cNvSpPr txBox="1">
            <a:spLocks/>
          </p:cNvSpPr>
          <p:nvPr/>
        </p:nvSpPr>
        <p:spPr>
          <a:xfrm>
            <a:off x="1007097" y="1991308"/>
            <a:ext cx="1379454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800" b="1" dirty="0">
                <a:solidFill>
                  <a:srgbClr val="C3D59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</a:t>
            </a:r>
            <a:endParaRPr lang="zh-CN" altLang="en-US" sz="2800" b="1" dirty="0">
              <a:solidFill>
                <a:srgbClr val="C3D59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D8E1590-6723-492C-A73F-52DE723C4B53}"/>
              </a:ext>
            </a:extLst>
          </p:cNvPr>
          <p:cNvSpPr txBox="1">
            <a:spLocks/>
          </p:cNvSpPr>
          <p:nvPr/>
        </p:nvSpPr>
        <p:spPr>
          <a:xfrm>
            <a:off x="1296102" y="2190944"/>
            <a:ext cx="1886136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95B3D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Occupancy</a:t>
            </a:r>
            <a:endParaRPr lang="zh-CN" altLang="en-US" sz="2400" b="1" dirty="0">
              <a:solidFill>
                <a:srgbClr val="95B3D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36AC9BA-A1BC-4424-AB30-5245CC800628}"/>
              </a:ext>
            </a:extLst>
          </p:cNvPr>
          <p:cNvSpPr/>
          <p:nvPr/>
        </p:nvSpPr>
        <p:spPr>
          <a:xfrm>
            <a:off x="1474039" y="2849904"/>
            <a:ext cx="1001949" cy="894242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578C2395-3198-4366-9E1E-8362AE48AC2B}"/>
              </a:ext>
            </a:extLst>
          </p:cNvPr>
          <p:cNvSpPr txBox="1">
            <a:spLocks/>
          </p:cNvSpPr>
          <p:nvPr/>
        </p:nvSpPr>
        <p:spPr>
          <a:xfrm>
            <a:off x="612079" y="3519179"/>
            <a:ext cx="2725867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F5B2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 rate</a:t>
            </a:r>
            <a:endParaRPr lang="zh-CN" altLang="en-US" sz="2400" b="1" dirty="0">
              <a:solidFill>
                <a:srgbClr val="F5B2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4264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EE2EFF1E-D43E-4546-8F5C-94286AB67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– Channel CNN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484227-1FA3-4406-AC9B-82C02A25B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39" y="608442"/>
            <a:ext cx="7487210" cy="5671818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7DC78D2A-39DD-403D-A9F8-FDC28365067A}"/>
              </a:ext>
            </a:extLst>
          </p:cNvPr>
          <p:cNvSpPr txBox="1">
            <a:spLocks/>
          </p:cNvSpPr>
          <p:nvPr/>
        </p:nvSpPr>
        <p:spPr>
          <a:xfrm>
            <a:off x="957171" y="6094563"/>
            <a:ext cx="9582345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accuracy on 10/31 test set by 3-channel and 4-channel CNN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80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EE2EFF1E-D43E-4546-8F5C-94286AB67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– Channel CNN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7DC78D2A-39DD-403D-A9F8-FDC28365067A}"/>
              </a:ext>
            </a:extLst>
          </p:cNvPr>
          <p:cNvSpPr txBox="1">
            <a:spLocks/>
          </p:cNvSpPr>
          <p:nvPr/>
        </p:nvSpPr>
        <p:spPr>
          <a:xfrm>
            <a:off x="957171" y="6094563"/>
            <a:ext cx="9582345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accuracy on 11/06 test set by 3-channel and 4-channel CNN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441503E-4AB8-4F86-89BC-195431A33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215" y="717472"/>
            <a:ext cx="7286256" cy="551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67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EE2EFF1E-D43E-4546-8F5C-94286AB67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3 CNNs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7DC78D2A-39DD-403D-A9F8-FDC28365067A}"/>
              </a:ext>
            </a:extLst>
          </p:cNvPr>
          <p:cNvSpPr txBox="1">
            <a:spLocks/>
          </p:cNvSpPr>
          <p:nvPr/>
        </p:nvSpPr>
        <p:spPr>
          <a:xfrm>
            <a:off x="2224726" y="6152520"/>
            <a:ext cx="9582345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accuracy on two test sets by three CNNs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CEFF6C-139F-436F-8002-FD1EF3AB3A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726" y="692984"/>
            <a:ext cx="7206982" cy="545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659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912F8979-9AFC-4018-9977-4FD89058B7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Potentials of CNNs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BB517AE-9C31-4CAC-AB8C-90BC67D98974}"/>
              </a:ext>
            </a:extLst>
          </p:cNvPr>
          <p:cNvSpPr/>
          <p:nvPr/>
        </p:nvSpPr>
        <p:spPr>
          <a:xfrm>
            <a:off x="1232947" y="1108526"/>
            <a:ext cx="66672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 temporal and spatial information simultaneously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840574-C1CF-4729-9F67-B75BB4B614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64" t="50000"/>
          <a:stretch/>
        </p:blipFill>
        <p:spPr>
          <a:xfrm>
            <a:off x="1772239" y="1761552"/>
            <a:ext cx="7423699" cy="421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748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912F8979-9AFC-4018-9977-4FD89058B7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Potentials of CNNs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BB517AE-9C31-4CAC-AB8C-90BC67D98974}"/>
              </a:ext>
            </a:extLst>
          </p:cNvPr>
          <p:cNvSpPr/>
          <p:nvPr/>
        </p:nvSpPr>
        <p:spPr>
          <a:xfrm>
            <a:off x="1232947" y="1089672"/>
            <a:ext cx="90833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 layer makes analysis on large-scale travel time prediction possible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5B3049-2646-43E3-B300-4F798246DF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63" t="39313" r="29407" b="22337"/>
          <a:stretch/>
        </p:blipFill>
        <p:spPr>
          <a:xfrm>
            <a:off x="1094736" y="1828514"/>
            <a:ext cx="9484476" cy="360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58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912F8979-9AFC-4018-9977-4FD89058B7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Potentials of CNNs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BB517AE-9C31-4CAC-AB8C-90BC67D98974}"/>
              </a:ext>
            </a:extLst>
          </p:cNvPr>
          <p:cNvSpPr/>
          <p:nvPr/>
        </p:nvSpPr>
        <p:spPr>
          <a:xfrm>
            <a:off x="1232947" y="1108526"/>
            <a:ext cx="73516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able to handle partially observed data (missing pixel values)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983ED7-4922-46F0-AF73-18EB63216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947" y="1741876"/>
            <a:ext cx="7745052" cy="3894476"/>
          </a:xfrm>
          <a:prstGeom prst="rect">
            <a:avLst/>
          </a:prstGeom>
        </p:spPr>
      </p:pic>
      <p:sp>
        <p:nvSpPr>
          <p:cNvPr id="7" name="AutoShape 2" descr="https://blog-1252745092.cos.ap-guangzhou.myqcloud.com/2019-4/6.png">
            <a:extLst>
              <a:ext uri="{FF2B5EF4-FFF2-40B4-BE49-F238E27FC236}">
                <a16:creationId xmlns:a16="http://schemas.microsoft.com/office/drawing/2014/main" id="{1F9978C1-5CA7-4472-BB59-9C9ED76CDE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070BB7A-6068-48E4-8FD0-D8EB881EDF28}"/>
              </a:ext>
            </a:extLst>
          </p:cNvPr>
          <p:cNvSpPr/>
          <p:nvPr/>
        </p:nvSpPr>
        <p:spPr>
          <a:xfrm>
            <a:off x="4317422" y="5749474"/>
            <a:ext cx="1841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NVIDIA</a:t>
            </a:r>
          </a:p>
        </p:txBody>
      </p:sp>
    </p:spTree>
    <p:extLst>
      <p:ext uri="{BB962C8B-B14F-4D97-AF65-F5344CB8AC3E}">
        <p14:creationId xmlns:p14="http://schemas.microsoft.com/office/powerpoint/2010/main" val="121783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5BC2E478-6606-42F9-A5C9-824BAACFC1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Steps to Build the Black Box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97251BB-3361-4A09-9A17-99ED5EA52A1F}"/>
              </a:ext>
            </a:extLst>
          </p:cNvPr>
          <p:cNvGrpSpPr/>
          <p:nvPr/>
        </p:nvGrpSpPr>
        <p:grpSpPr>
          <a:xfrm>
            <a:off x="2492276" y="2378560"/>
            <a:ext cx="8876450" cy="2647106"/>
            <a:chOff x="2482849" y="1824603"/>
            <a:chExt cx="8876450" cy="2647106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F5005EB2-1A85-46FB-AE94-5A5546AD4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2849" y="2374570"/>
              <a:ext cx="1584495" cy="1547173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0B162D26-C3FE-498E-AD7D-06827032C623}"/>
                </a:ext>
              </a:extLst>
            </p:cNvPr>
            <p:cNvGrpSpPr/>
            <p:nvPr/>
          </p:nvGrpSpPr>
          <p:grpSpPr>
            <a:xfrm>
              <a:off x="5374848" y="1824603"/>
              <a:ext cx="5984451" cy="2647106"/>
              <a:chOff x="5497396" y="1726466"/>
              <a:chExt cx="5984451" cy="2647106"/>
            </a:xfrm>
          </p:grpSpPr>
          <p:sp>
            <p:nvSpPr>
              <p:cNvPr id="5" name="标题 1">
                <a:extLst>
                  <a:ext uri="{FF2B5EF4-FFF2-40B4-BE49-F238E27FC236}">
                    <a16:creationId xmlns:a16="http://schemas.microsoft.com/office/drawing/2014/main" id="{E1AF08A4-BBA1-4C6A-AF03-839850CAC6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7396" y="1726466"/>
                <a:ext cx="5984451" cy="57393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24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Collect and Preprocess Data</a:t>
                </a:r>
                <a:endParaRPr lang="zh-CN" altLang="en-US" sz="24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箭头: 下 5">
                <a:extLst>
                  <a:ext uri="{FF2B5EF4-FFF2-40B4-BE49-F238E27FC236}">
                    <a16:creationId xmlns:a16="http://schemas.microsoft.com/office/drawing/2014/main" id="{26434263-B12E-4D76-B6C8-1F678E69AB8B}"/>
                  </a:ext>
                </a:extLst>
              </p:cNvPr>
              <p:cNvSpPr/>
              <p:nvPr/>
            </p:nvSpPr>
            <p:spPr>
              <a:xfrm>
                <a:off x="7346621" y="2375547"/>
                <a:ext cx="216817" cy="300568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标题 1">
                <a:extLst>
                  <a:ext uri="{FF2B5EF4-FFF2-40B4-BE49-F238E27FC236}">
                    <a16:creationId xmlns:a16="http://schemas.microsoft.com/office/drawing/2014/main" id="{D312A2D7-E9CA-4CC9-B155-A79ADDBDEC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7396" y="2705612"/>
                <a:ext cx="5663940" cy="57393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2400" b="1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Convert Traffic Information to Images  </a:t>
                </a:r>
                <a:endParaRPr lang="zh-CN" altLang="en-US" sz="2400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箭头: 下 7">
                <a:extLst>
                  <a:ext uri="{FF2B5EF4-FFF2-40B4-BE49-F238E27FC236}">
                    <a16:creationId xmlns:a16="http://schemas.microsoft.com/office/drawing/2014/main" id="{D5E9810F-5D15-4FF4-84AF-D1B1360FA0BB}"/>
                  </a:ext>
                </a:extLst>
              </p:cNvPr>
              <p:cNvSpPr/>
              <p:nvPr/>
            </p:nvSpPr>
            <p:spPr>
              <a:xfrm>
                <a:off x="7346621" y="3429000"/>
                <a:ext cx="216817" cy="300568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标题 1">
                <a:extLst>
                  <a:ext uri="{FF2B5EF4-FFF2-40B4-BE49-F238E27FC236}">
                    <a16:creationId xmlns:a16="http://schemas.microsoft.com/office/drawing/2014/main" id="{B6E1DC9E-5666-466C-AECA-A7FD8857FE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7396" y="3799633"/>
                <a:ext cx="5550818" cy="57393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2400" b="1" dirty="0">
                    <a:solidFill>
                      <a:srgbClr val="4888E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Design and Train the Prediction Model</a:t>
                </a:r>
                <a:endParaRPr lang="zh-CN" altLang="en-US" sz="2400" b="1" dirty="0">
                  <a:solidFill>
                    <a:srgbClr val="4888E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2EC4DCE9-10FF-40DC-871F-EF260755953A}"/>
                </a:ext>
              </a:extLst>
            </p:cNvPr>
            <p:cNvCxnSpPr>
              <a:stCxn id="2" idx="3"/>
              <a:endCxn id="5" idx="1"/>
            </p:cNvCxnSpPr>
            <p:nvPr/>
          </p:nvCxnSpPr>
          <p:spPr>
            <a:xfrm flipV="1">
              <a:off x="4067344" y="2111573"/>
              <a:ext cx="1307504" cy="10365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29C004D7-BC6C-4499-BAB7-81D5445C2D46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 flipV="1">
              <a:off x="4067344" y="3090719"/>
              <a:ext cx="1307504" cy="5926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9D054306-CB36-4FDC-AA9C-F8C17BC2DAD3}"/>
                </a:ext>
              </a:extLst>
            </p:cNvPr>
            <p:cNvCxnSpPr>
              <a:cxnSpLocks/>
              <a:stCxn id="2" idx="3"/>
              <a:endCxn id="9" idx="1"/>
            </p:cNvCxnSpPr>
            <p:nvPr/>
          </p:nvCxnSpPr>
          <p:spPr>
            <a:xfrm>
              <a:off x="4067344" y="3148157"/>
              <a:ext cx="1307504" cy="103658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53D7751B-FB9D-43C9-8E34-567FBB76DA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059" r="73943" b="59547"/>
          <a:stretch/>
        </p:blipFill>
        <p:spPr>
          <a:xfrm>
            <a:off x="2014884" y="719359"/>
            <a:ext cx="2611944" cy="1544644"/>
          </a:xfrm>
          <a:prstGeom prst="rect">
            <a:avLst/>
          </a:prstGeom>
        </p:spPr>
      </p:pic>
      <p:sp>
        <p:nvSpPr>
          <p:cNvPr id="21" name="箭头: 右 20">
            <a:extLst>
              <a:ext uri="{FF2B5EF4-FFF2-40B4-BE49-F238E27FC236}">
                <a16:creationId xmlns:a16="http://schemas.microsoft.com/office/drawing/2014/main" id="{D44E6466-C7CE-4E41-8BB6-0CB3F0AC06E5}"/>
              </a:ext>
            </a:extLst>
          </p:cNvPr>
          <p:cNvSpPr/>
          <p:nvPr/>
        </p:nvSpPr>
        <p:spPr>
          <a:xfrm rot="5400000">
            <a:off x="3053404" y="2371930"/>
            <a:ext cx="531841" cy="3159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514E605B-36D8-4DD1-9E51-2577C6B96184}"/>
              </a:ext>
            </a:extLst>
          </p:cNvPr>
          <p:cNvSpPr/>
          <p:nvPr/>
        </p:nvSpPr>
        <p:spPr>
          <a:xfrm rot="5400000">
            <a:off x="3018603" y="4716310"/>
            <a:ext cx="531841" cy="3159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144EB71-F754-4C50-8CA0-2F7BCFFE19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330" t="45231" r="35722" b="50451"/>
          <a:stretch/>
        </p:blipFill>
        <p:spPr>
          <a:xfrm>
            <a:off x="2528754" y="5454846"/>
            <a:ext cx="1581140" cy="7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4222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2" descr="https://blog-1252745092.cos.ap-guangzhou.myqcloud.com/2019-4/6.png">
            <a:extLst>
              <a:ext uri="{FF2B5EF4-FFF2-40B4-BE49-F238E27FC236}">
                <a16:creationId xmlns:a16="http://schemas.microsoft.com/office/drawing/2014/main" id="{1F9978C1-5CA7-4472-BB59-9C9ED76CDE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0" name="Picture 2" descr="Style transfer on an image of a cat and waves.">
            <a:extLst>
              <a:ext uri="{FF2B5EF4-FFF2-40B4-BE49-F238E27FC236}">
                <a16:creationId xmlns:a16="http://schemas.microsoft.com/office/drawing/2014/main" id="{55923599-AB7C-4509-9FA8-B8033BF7A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40" y="191185"/>
            <a:ext cx="4089241" cy="647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73429749-CE7F-44B4-A5DA-275849281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1344" y="2137290"/>
            <a:ext cx="6196553" cy="1139310"/>
          </a:xfrm>
        </p:spPr>
        <p:txBody>
          <a:bodyPr>
            <a:noAutofit/>
          </a:bodyPr>
          <a:lstStyle/>
          <a:p>
            <a:pPr algn="l"/>
            <a:r>
              <a:rPr lang="en-US" altLang="zh-CN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zh-CN" altLang="en-US" sz="8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267CF55-9ED1-4F17-88DD-2DE7E0402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527" y="3129326"/>
            <a:ext cx="4779644" cy="109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50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C9A8E39C-870F-4C32-A2AF-0BF865BC7E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8500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3E89FB-7DFE-400D-B043-C6A26F2D9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98" y="1943989"/>
            <a:ext cx="6052241" cy="2970022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D781CF3F-87EB-4465-9714-63446E243E48}"/>
              </a:ext>
            </a:extLst>
          </p:cNvPr>
          <p:cNvGrpSpPr/>
          <p:nvPr/>
        </p:nvGrpSpPr>
        <p:grpSpPr>
          <a:xfrm>
            <a:off x="857839" y="887261"/>
            <a:ext cx="9620053" cy="433633"/>
            <a:chOff x="669303" y="860263"/>
            <a:chExt cx="9620053" cy="43363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DD02D68-25CB-41A9-B1A4-A34930DC0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233" r="83917" b="81444"/>
            <a:stretch/>
          </p:blipFill>
          <p:spPr>
            <a:xfrm>
              <a:off x="669303" y="860263"/>
              <a:ext cx="1960775" cy="433633"/>
            </a:xfrm>
            <a:prstGeom prst="rect">
              <a:avLst/>
            </a:prstGeom>
          </p:spPr>
        </p:pic>
        <p:sp>
          <p:nvSpPr>
            <p:cNvPr id="8" name="标题 1">
              <a:extLst>
                <a:ext uri="{FF2B5EF4-FFF2-40B4-BE49-F238E27FC236}">
                  <a16:creationId xmlns:a16="http://schemas.microsoft.com/office/drawing/2014/main" id="{A29FADC3-40D9-43BB-819B-99EB659B9E34}"/>
                </a:ext>
              </a:extLst>
            </p:cNvPr>
            <p:cNvSpPr txBox="1">
              <a:spLocks/>
            </p:cNvSpPr>
            <p:nvPr/>
          </p:nvSpPr>
          <p:spPr>
            <a:xfrm>
              <a:off x="2725918" y="860263"/>
              <a:ext cx="7563438" cy="43363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400" b="1" dirty="0">
                  <a:solidFill>
                    <a:srgbClr val="88A8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Caltrans  Performance Measurement System (</a:t>
              </a:r>
              <a:r>
                <a:rPr lang="en-US" altLang="zh-CN" sz="2400" b="1" dirty="0" err="1">
                  <a:solidFill>
                    <a:srgbClr val="88A8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PeMS</a:t>
              </a:r>
              <a:r>
                <a:rPr lang="en-US" altLang="zh-CN" sz="2400" b="1" dirty="0">
                  <a:solidFill>
                    <a:srgbClr val="88A8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  </a:t>
              </a:r>
              <a:endParaRPr lang="zh-CN" altLang="en-US" sz="2400" b="1" dirty="0">
                <a:solidFill>
                  <a:srgbClr val="88A8CC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椭圆 11">
            <a:extLst>
              <a:ext uri="{FF2B5EF4-FFF2-40B4-BE49-F238E27FC236}">
                <a16:creationId xmlns:a16="http://schemas.microsoft.com/office/drawing/2014/main" id="{7D108ED1-269F-4EFC-9F2E-9C0D1186738C}"/>
              </a:ext>
            </a:extLst>
          </p:cNvPr>
          <p:cNvSpPr/>
          <p:nvPr/>
        </p:nvSpPr>
        <p:spPr>
          <a:xfrm>
            <a:off x="4242061" y="2859073"/>
            <a:ext cx="631596" cy="4878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69185A51-C1CB-4994-9957-0C4ECC4C36AB}"/>
              </a:ext>
            </a:extLst>
          </p:cNvPr>
          <p:cNvCxnSpPr>
            <a:cxnSpLocks/>
            <a:stCxn id="12" idx="6"/>
            <a:endCxn id="21" idx="1"/>
          </p:cNvCxnSpPr>
          <p:nvPr/>
        </p:nvCxnSpPr>
        <p:spPr>
          <a:xfrm flipV="1">
            <a:off x="4873657" y="2484144"/>
            <a:ext cx="2414583" cy="61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BBB4158-4C5B-4E44-8547-85CC6CD7865C}"/>
              </a:ext>
            </a:extLst>
          </p:cNvPr>
          <p:cNvGrpSpPr/>
          <p:nvPr/>
        </p:nvGrpSpPr>
        <p:grpSpPr>
          <a:xfrm>
            <a:off x="8481838" y="2257610"/>
            <a:ext cx="3992107" cy="2342780"/>
            <a:chOff x="6949126" y="1516741"/>
            <a:chExt cx="4316137" cy="2361057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212FD82-164B-4D68-831C-C5138E598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52908" y="1516741"/>
              <a:ext cx="3041394" cy="1830169"/>
            </a:xfrm>
            <a:prstGeom prst="rect">
              <a:avLst/>
            </a:prstGeom>
          </p:spPr>
        </p:pic>
        <p:sp>
          <p:nvSpPr>
            <p:cNvPr id="16" name="标题 1">
              <a:extLst>
                <a:ext uri="{FF2B5EF4-FFF2-40B4-BE49-F238E27FC236}">
                  <a16:creationId xmlns:a16="http://schemas.microsoft.com/office/drawing/2014/main" id="{3D936DB3-1509-4273-9BA6-24D0630B6BFA}"/>
                </a:ext>
              </a:extLst>
            </p:cNvPr>
            <p:cNvSpPr txBox="1">
              <a:spLocks/>
            </p:cNvSpPr>
            <p:nvPr/>
          </p:nvSpPr>
          <p:spPr>
            <a:xfrm>
              <a:off x="6949126" y="3303859"/>
              <a:ext cx="4316137" cy="57393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Vehicle Detector Station (VDS)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标题 1">
            <a:extLst>
              <a:ext uri="{FF2B5EF4-FFF2-40B4-BE49-F238E27FC236}">
                <a16:creationId xmlns:a16="http://schemas.microsoft.com/office/drawing/2014/main" id="{5DF872A4-5C98-4FD5-AE65-C1C519C447B7}"/>
              </a:ext>
            </a:extLst>
          </p:cNvPr>
          <p:cNvSpPr txBox="1">
            <a:spLocks/>
          </p:cNvSpPr>
          <p:nvPr/>
        </p:nvSpPr>
        <p:spPr>
          <a:xfrm>
            <a:off x="1090366" y="4856884"/>
            <a:ext cx="5605807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88A8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 VDSs in the selected freeway segment </a:t>
            </a:r>
            <a:endParaRPr lang="zh-CN" altLang="en-US" sz="2400" b="1" dirty="0">
              <a:solidFill>
                <a:srgbClr val="88A8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C028DC0-C89B-491E-BC60-ECD9715B7D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3766" y="2262215"/>
            <a:ext cx="1327723" cy="234278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41C331DD-5267-4B56-A693-F052CBCA1719}"/>
              </a:ext>
            </a:extLst>
          </p:cNvPr>
          <p:cNvSpPr/>
          <p:nvPr/>
        </p:nvSpPr>
        <p:spPr>
          <a:xfrm>
            <a:off x="7288240" y="2368022"/>
            <a:ext cx="667179" cy="23224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BCD8D7C-C35C-4B89-A84E-F145FC146C4D}"/>
              </a:ext>
            </a:extLst>
          </p:cNvPr>
          <p:cNvCxnSpPr>
            <a:cxnSpLocks/>
          </p:cNvCxnSpPr>
          <p:nvPr/>
        </p:nvCxnSpPr>
        <p:spPr>
          <a:xfrm flipH="1" flipV="1">
            <a:off x="8014151" y="2477951"/>
            <a:ext cx="638314" cy="441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772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3C32B371-45B5-42E7-90C1-780C3AE771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8500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AD2F66D-D1CE-424B-A3AB-10A226E79F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57" r="45180" b="11478"/>
          <a:stretch/>
        </p:blipFill>
        <p:spPr>
          <a:xfrm>
            <a:off x="75415" y="841342"/>
            <a:ext cx="6683604" cy="5175316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6457B4C1-DCAA-4079-A78E-8AFD370C5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173863"/>
              </p:ext>
            </p:extLst>
          </p:nvPr>
        </p:nvGraphicFramePr>
        <p:xfrm>
          <a:off x="7326380" y="1335634"/>
          <a:ext cx="3701593" cy="25069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0318">
                  <a:extLst>
                    <a:ext uri="{9D8B030D-6E8A-4147-A177-3AD203B41FA5}">
                      <a16:colId xmlns:a16="http://schemas.microsoft.com/office/drawing/2014/main" val="2732978893"/>
                    </a:ext>
                  </a:extLst>
                </a:gridCol>
                <a:gridCol w="830817">
                  <a:extLst>
                    <a:ext uri="{9D8B030D-6E8A-4147-A177-3AD203B41FA5}">
                      <a16:colId xmlns:a16="http://schemas.microsoft.com/office/drawing/2014/main" val="1887736734"/>
                    </a:ext>
                  </a:extLst>
                </a:gridCol>
                <a:gridCol w="546754">
                  <a:extLst>
                    <a:ext uri="{9D8B030D-6E8A-4147-A177-3AD203B41FA5}">
                      <a16:colId xmlns:a16="http://schemas.microsoft.com/office/drawing/2014/main" val="1093734063"/>
                    </a:ext>
                  </a:extLst>
                </a:gridCol>
                <a:gridCol w="593889">
                  <a:extLst>
                    <a:ext uri="{9D8B030D-6E8A-4147-A177-3AD203B41FA5}">
                      <a16:colId xmlns:a16="http://schemas.microsoft.com/office/drawing/2014/main" val="1972285103"/>
                    </a:ext>
                  </a:extLst>
                </a:gridCol>
                <a:gridCol w="989815">
                  <a:extLst>
                    <a:ext uri="{9D8B030D-6E8A-4147-A177-3AD203B41FA5}">
                      <a16:colId xmlns:a16="http://schemas.microsoft.com/office/drawing/2014/main" val="3688228279"/>
                    </a:ext>
                  </a:extLst>
                </a:gridCol>
              </a:tblGrid>
              <a:tr h="10547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</a:t>
                      </a:r>
                      <a:endParaRPr lang="en-US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AggOccupancy</a:t>
                      </a:r>
                      <a:endParaRPr lang="en-US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AggFlow</a:t>
                      </a:r>
                      <a:endParaRPr lang="en-US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AggSpeed</a:t>
                      </a:r>
                      <a:endParaRPr lang="en-US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Observed</a:t>
                      </a:r>
                      <a:endParaRPr lang="en-US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98702339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00:00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66149429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00:05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01530737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00:10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67.30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74748014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00:15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54482233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00:20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63093739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00:25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05569152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00:30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56958493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00:35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3554823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00:40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67.40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54427689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00:45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67.40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85230310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00:50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67.40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45983549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00:55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67.40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94582042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01:00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33.33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52572018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01:05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16829208"/>
                  </a:ext>
                </a:extLst>
              </a:tr>
            </a:tbl>
          </a:graphicData>
        </a:graphic>
      </p:graphicFrame>
      <p:sp>
        <p:nvSpPr>
          <p:cNvPr id="10" name="标题 1">
            <a:extLst>
              <a:ext uri="{FF2B5EF4-FFF2-40B4-BE49-F238E27FC236}">
                <a16:creationId xmlns:a16="http://schemas.microsoft.com/office/drawing/2014/main" id="{7677B09F-0E59-40B3-9383-79D1523F5DD9}"/>
              </a:ext>
            </a:extLst>
          </p:cNvPr>
          <p:cNvSpPr txBox="1">
            <a:spLocks/>
          </p:cNvSpPr>
          <p:nvPr/>
        </p:nvSpPr>
        <p:spPr>
          <a:xfrm>
            <a:off x="8022928" y="4324021"/>
            <a:ext cx="2462836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X </a:t>
            </a:r>
            <a:r>
              <a:rPr lang="en-US" altLang="zh-CN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 VDSs</a:t>
            </a:r>
            <a:endParaRPr lang="zh-CN" altLang="en-US" sz="3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05B34F97-7354-4BD3-842D-8F5B728FE935}"/>
              </a:ext>
            </a:extLst>
          </p:cNvPr>
          <p:cNvSpPr txBox="1">
            <a:spLocks/>
          </p:cNvSpPr>
          <p:nvPr/>
        </p:nvSpPr>
        <p:spPr>
          <a:xfrm>
            <a:off x="8022928" y="5001425"/>
            <a:ext cx="3701593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X </a:t>
            </a:r>
            <a:r>
              <a:rPr lang="en-US" altLang="zh-CN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 + </a:t>
            </a:r>
            <a:r>
              <a:rPr lang="en-US" altLang="zh-CN" sz="3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altLang="zh-CN" sz="32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Days</a:t>
            </a:r>
            <a:endParaRPr lang="zh-CN" altLang="en-US" sz="3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8A2C1A3-00D5-4317-833D-DB30CEF5C9D1}"/>
              </a:ext>
            </a:extLst>
          </p:cNvPr>
          <p:cNvGrpSpPr/>
          <p:nvPr/>
        </p:nvGrpSpPr>
        <p:grpSpPr>
          <a:xfrm>
            <a:off x="7203300" y="3861416"/>
            <a:ext cx="4416629" cy="359140"/>
            <a:chOff x="7378398" y="982493"/>
            <a:chExt cx="4416629" cy="359140"/>
          </a:xfrm>
        </p:grpSpPr>
        <p:sp>
          <p:nvSpPr>
            <p:cNvPr id="19" name="标题 1">
              <a:extLst>
                <a:ext uri="{FF2B5EF4-FFF2-40B4-BE49-F238E27FC236}">
                  <a16:creationId xmlns:a16="http://schemas.microsoft.com/office/drawing/2014/main" id="{B4BA992C-DDC1-44DA-AA1D-A04585C9C876}"/>
                </a:ext>
              </a:extLst>
            </p:cNvPr>
            <p:cNvSpPr txBox="1">
              <a:spLocks/>
            </p:cNvSpPr>
            <p:nvPr/>
          </p:nvSpPr>
          <p:spPr>
            <a:xfrm>
              <a:off x="7378398" y="992220"/>
              <a:ext cx="848011" cy="33741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标题 1">
              <a:extLst>
                <a:ext uri="{FF2B5EF4-FFF2-40B4-BE49-F238E27FC236}">
                  <a16:creationId xmlns:a16="http://schemas.microsoft.com/office/drawing/2014/main" id="{1B4DDC09-87ED-457D-AA08-C897EDE2265A}"/>
                </a:ext>
              </a:extLst>
            </p:cNvPr>
            <p:cNvSpPr txBox="1">
              <a:spLocks/>
            </p:cNvSpPr>
            <p:nvPr/>
          </p:nvSpPr>
          <p:spPr>
            <a:xfrm>
              <a:off x="7945759" y="982493"/>
              <a:ext cx="1032871" cy="33741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Occupancy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标题 1">
              <a:extLst>
                <a:ext uri="{FF2B5EF4-FFF2-40B4-BE49-F238E27FC236}">
                  <a16:creationId xmlns:a16="http://schemas.microsoft.com/office/drawing/2014/main" id="{29AC3D47-FF92-48B3-8705-96178B614E95}"/>
                </a:ext>
              </a:extLst>
            </p:cNvPr>
            <p:cNvSpPr txBox="1">
              <a:spLocks/>
            </p:cNvSpPr>
            <p:nvPr/>
          </p:nvSpPr>
          <p:spPr>
            <a:xfrm>
              <a:off x="8927316" y="998219"/>
              <a:ext cx="618675" cy="33741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标题 1">
              <a:extLst>
                <a:ext uri="{FF2B5EF4-FFF2-40B4-BE49-F238E27FC236}">
                  <a16:creationId xmlns:a16="http://schemas.microsoft.com/office/drawing/2014/main" id="{F3C926AF-DD7D-4101-99E7-6FB8D24C77C0}"/>
                </a:ext>
              </a:extLst>
            </p:cNvPr>
            <p:cNvSpPr txBox="1">
              <a:spLocks/>
            </p:cNvSpPr>
            <p:nvPr/>
          </p:nvSpPr>
          <p:spPr>
            <a:xfrm>
              <a:off x="9429444" y="998219"/>
              <a:ext cx="779917" cy="33741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Speed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标题 1">
              <a:extLst>
                <a:ext uri="{FF2B5EF4-FFF2-40B4-BE49-F238E27FC236}">
                  <a16:creationId xmlns:a16="http://schemas.microsoft.com/office/drawing/2014/main" id="{A1A5C106-EB27-4628-9EFD-AE8CC3BA9EB6}"/>
                </a:ext>
              </a:extLst>
            </p:cNvPr>
            <p:cNvSpPr txBox="1">
              <a:spLocks/>
            </p:cNvSpPr>
            <p:nvPr/>
          </p:nvSpPr>
          <p:spPr>
            <a:xfrm>
              <a:off x="10030670" y="1004218"/>
              <a:ext cx="1764357" cy="33741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Observation rate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标题 1">
            <a:extLst>
              <a:ext uri="{FF2B5EF4-FFF2-40B4-BE49-F238E27FC236}">
                <a16:creationId xmlns:a16="http://schemas.microsoft.com/office/drawing/2014/main" id="{E1460DE0-06F8-4B98-91BC-574E9994D3B9}"/>
              </a:ext>
            </a:extLst>
          </p:cNvPr>
          <p:cNvSpPr txBox="1">
            <a:spLocks/>
          </p:cNvSpPr>
          <p:nvPr/>
        </p:nvSpPr>
        <p:spPr>
          <a:xfrm>
            <a:off x="7649296" y="5618061"/>
            <a:ext cx="1248384" cy="573939"/>
          </a:xfrm>
          <a:prstGeom prst="rect">
            <a:avLst/>
          </a:prstGeom>
          <a:ln w="12700">
            <a:solidFill>
              <a:srgbClr val="91150C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b="1" dirty="0">
                <a:solidFill>
                  <a:srgbClr val="9115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  <a:p>
            <a:r>
              <a:rPr lang="en-US" altLang="zh-CN" sz="2000" b="1" dirty="0">
                <a:solidFill>
                  <a:srgbClr val="9115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endParaRPr lang="zh-CN" altLang="en-US" sz="2000" b="1" dirty="0">
              <a:solidFill>
                <a:srgbClr val="91150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DBAE633A-BB20-4292-B1E7-531DC7494CDB}"/>
              </a:ext>
            </a:extLst>
          </p:cNvPr>
          <p:cNvSpPr txBox="1">
            <a:spLocks/>
          </p:cNvSpPr>
          <p:nvPr/>
        </p:nvSpPr>
        <p:spPr>
          <a:xfrm>
            <a:off x="9020112" y="5623262"/>
            <a:ext cx="1248384" cy="398597"/>
          </a:xfrm>
          <a:prstGeom prst="rect">
            <a:avLst/>
          </a:prstGeom>
          <a:ln w="12700">
            <a:solidFill>
              <a:srgbClr val="548235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Set 1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标题 1">
            <a:extLst>
              <a:ext uri="{FF2B5EF4-FFF2-40B4-BE49-F238E27FC236}">
                <a16:creationId xmlns:a16="http://schemas.microsoft.com/office/drawing/2014/main" id="{0A824B31-DE40-4E5B-BAC4-F84593B37D15}"/>
              </a:ext>
            </a:extLst>
          </p:cNvPr>
          <p:cNvSpPr txBox="1">
            <a:spLocks/>
          </p:cNvSpPr>
          <p:nvPr/>
        </p:nvSpPr>
        <p:spPr>
          <a:xfrm>
            <a:off x="10377490" y="5619694"/>
            <a:ext cx="1248384" cy="398597"/>
          </a:xfrm>
          <a:prstGeom prst="rect">
            <a:avLst/>
          </a:prstGeom>
          <a:ln w="12700">
            <a:solidFill>
              <a:srgbClr val="2E75B6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b="1" dirty="0">
                <a:solidFill>
                  <a:srgbClr val="2E75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Set 2</a:t>
            </a:r>
            <a:endParaRPr lang="zh-CN" altLang="en-US" sz="2000" b="1" dirty="0">
              <a:solidFill>
                <a:srgbClr val="2E75B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左中括号 26">
            <a:extLst>
              <a:ext uri="{FF2B5EF4-FFF2-40B4-BE49-F238E27FC236}">
                <a16:creationId xmlns:a16="http://schemas.microsoft.com/office/drawing/2014/main" id="{A386E994-1C2C-43A2-BA43-EBE4521D1719}"/>
              </a:ext>
            </a:extLst>
          </p:cNvPr>
          <p:cNvSpPr/>
          <p:nvPr/>
        </p:nvSpPr>
        <p:spPr>
          <a:xfrm rot="16200000">
            <a:off x="8978570" y="5693490"/>
            <a:ext cx="165971" cy="1248384"/>
          </a:xfrm>
          <a:prstGeom prst="leftBracket">
            <a:avLst/>
          </a:prstGeom>
          <a:ln w="12700">
            <a:solidFill>
              <a:srgbClr val="548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22FEF28-9624-4DD4-AD56-85F9BCE36512}"/>
              </a:ext>
            </a:extLst>
          </p:cNvPr>
          <p:cNvSpPr/>
          <p:nvPr/>
        </p:nvSpPr>
        <p:spPr>
          <a:xfrm>
            <a:off x="7626435" y="6400668"/>
            <a:ext cx="21109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Detector Health</a:t>
            </a:r>
            <a:endParaRPr lang="zh-CN" altLang="en-US" sz="16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左中括号 28">
            <a:extLst>
              <a:ext uri="{FF2B5EF4-FFF2-40B4-BE49-F238E27FC236}">
                <a16:creationId xmlns:a16="http://schemas.microsoft.com/office/drawing/2014/main" id="{09F241B1-D9C2-4C34-9A74-0A65B36C3A1E}"/>
              </a:ext>
            </a:extLst>
          </p:cNvPr>
          <p:cNvSpPr/>
          <p:nvPr/>
        </p:nvSpPr>
        <p:spPr>
          <a:xfrm rot="16200000">
            <a:off x="9983668" y="5135016"/>
            <a:ext cx="175785" cy="2347760"/>
          </a:xfrm>
          <a:prstGeom prst="leftBracket">
            <a:avLst/>
          </a:prstGeom>
          <a:ln w="127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914D5B3-C1F1-47FE-9DC2-479A7EA60CE2}"/>
              </a:ext>
            </a:extLst>
          </p:cNvPr>
          <p:cNvSpPr/>
          <p:nvPr/>
        </p:nvSpPr>
        <p:spPr>
          <a:xfrm>
            <a:off x="9787760" y="6406205"/>
            <a:ext cx="24278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rgbClr val="2E75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Detector Health</a:t>
            </a:r>
            <a:endParaRPr lang="zh-CN" altLang="en-US" sz="1600" b="1" dirty="0">
              <a:solidFill>
                <a:srgbClr val="2E75B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97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E53806A8-5ECF-42F5-81B9-8FDC94189E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8500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Traffic Information to Images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Image result for CSV">
            <a:extLst>
              <a:ext uri="{FF2B5EF4-FFF2-40B4-BE49-F238E27FC236}">
                <a16:creationId xmlns:a16="http://schemas.microsoft.com/office/drawing/2014/main" id="{D9B92180-1081-4913-BC3C-E709F2224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6" y="2733479"/>
            <a:ext cx="1254060" cy="125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python pandas">
            <a:extLst>
              <a:ext uri="{FF2B5EF4-FFF2-40B4-BE49-F238E27FC236}">
                <a16:creationId xmlns:a16="http://schemas.microsoft.com/office/drawing/2014/main" id="{F6DA3987-F656-45BD-A787-14D843C99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133" y="2728619"/>
            <a:ext cx="2229439" cy="125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箭头: 右 1">
            <a:extLst>
              <a:ext uri="{FF2B5EF4-FFF2-40B4-BE49-F238E27FC236}">
                <a16:creationId xmlns:a16="http://schemas.microsoft.com/office/drawing/2014/main" id="{18B09F70-176C-4388-9DB3-040CC873586F}"/>
              </a:ext>
            </a:extLst>
          </p:cNvPr>
          <p:cNvSpPr/>
          <p:nvPr/>
        </p:nvSpPr>
        <p:spPr>
          <a:xfrm>
            <a:off x="1439551" y="3221315"/>
            <a:ext cx="480767" cy="20768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DB94DDD4-ED7E-4882-90F2-1A7FF8CADBFD}"/>
              </a:ext>
            </a:extLst>
          </p:cNvPr>
          <p:cNvSpPr/>
          <p:nvPr/>
        </p:nvSpPr>
        <p:spPr>
          <a:xfrm>
            <a:off x="4239902" y="3209382"/>
            <a:ext cx="480767" cy="207685"/>
          </a:xfrm>
          <a:prstGeom prst="rightArrow">
            <a:avLst/>
          </a:prstGeom>
          <a:solidFill>
            <a:srgbClr val="FAD06C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B97A7E-1061-48FA-93C2-343A50C37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9881" y="2411395"/>
            <a:ext cx="2632238" cy="1619839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2C32ADB6-F850-4ACA-BADF-EBF37FF72396}"/>
              </a:ext>
            </a:extLst>
          </p:cNvPr>
          <p:cNvSpPr/>
          <p:nvPr/>
        </p:nvSpPr>
        <p:spPr>
          <a:xfrm>
            <a:off x="7378291" y="3147964"/>
            <a:ext cx="480767" cy="207685"/>
          </a:xfrm>
          <a:prstGeom prst="rightArrow">
            <a:avLst/>
          </a:prstGeom>
          <a:solidFill>
            <a:srgbClr val="0D56A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1B92F2FB-2778-4F25-B161-5C91B03DB070}"/>
              </a:ext>
            </a:extLst>
          </p:cNvPr>
          <p:cNvSpPr txBox="1">
            <a:spLocks/>
          </p:cNvSpPr>
          <p:nvPr/>
        </p:nvSpPr>
        <p:spPr>
          <a:xfrm>
            <a:off x="1679934" y="4030832"/>
            <a:ext cx="2921317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pandas.read_excel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)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41CFF101-21DE-468F-93A0-4BF00C77468B}"/>
              </a:ext>
            </a:extLst>
          </p:cNvPr>
          <p:cNvSpPr txBox="1">
            <a:spLocks/>
          </p:cNvSpPr>
          <p:nvPr/>
        </p:nvSpPr>
        <p:spPr>
          <a:xfrm>
            <a:off x="4937741" y="4030832"/>
            <a:ext cx="2921317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scipy.misc.imsave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)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E79F24C-0ECD-4D62-9586-07D4645C4E85}"/>
              </a:ext>
            </a:extLst>
          </p:cNvPr>
          <p:cNvGrpSpPr/>
          <p:nvPr/>
        </p:nvGrpSpPr>
        <p:grpSpPr>
          <a:xfrm>
            <a:off x="7956667" y="1837859"/>
            <a:ext cx="4551184" cy="3141501"/>
            <a:chOff x="7956667" y="1837859"/>
            <a:chExt cx="4551184" cy="3141501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18379BD-7751-4188-9BB6-8F1BA4008C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495" t="44124" r="53219" b="38557"/>
            <a:stretch/>
          </p:blipFill>
          <p:spPr>
            <a:xfrm>
              <a:off x="8141814" y="1837859"/>
              <a:ext cx="2921317" cy="2766912"/>
            </a:xfrm>
            <a:prstGeom prst="rect">
              <a:avLst/>
            </a:prstGeom>
          </p:spPr>
        </p:pic>
        <p:sp>
          <p:nvSpPr>
            <p:cNvPr id="15" name="标题 1">
              <a:extLst>
                <a:ext uri="{FF2B5EF4-FFF2-40B4-BE49-F238E27FC236}">
                  <a16:creationId xmlns:a16="http://schemas.microsoft.com/office/drawing/2014/main" id="{BEF70EBF-EE90-4174-8558-625DB40B341D}"/>
                </a:ext>
              </a:extLst>
            </p:cNvPr>
            <p:cNvSpPr txBox="1">
              <a:spLocks/>
            </p:cNvSpPr>
            <p:nvPr/>
          </p:nvSpPr>
          <p:spPr>
            <a:xfrm>
              <a:off x="7956667" y="4692540"/>
              <a:ext cx="185147" cy="2868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标题 1">
              <a:extLst>
                <a:ext uri="{FF2B5EF4-FFF2-40B4-BE49-F238E27FC236}">
                  <a16:creationId xmlns:a16="http://schemas.microsoft.com/office/drawing/2014/main" id="{55A78487-9782-4ACC-8EE8-21DDD028AD0D}"/>
                </a:ext>
              </a:extLst>
            </p:cNvPr>
            <p:cNvSpPr txBox="1">
              <a:spLocks/>
            </p:cNvSpPr>
            <p:nvPr/>
          </p:nvSpPr>
          <p:spPr>
            <a:xfrm>
              <a:off x="8226211" y="4692541"/>
              <a:ext cx="4281640" cy="2868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t+5min ……                    t+5min*14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标题 1">
              <a:extLst>
                <a:ext uri="{FF2B5EF4-FFF2-40B4-BE49-F238E27FC236}">
                  <a16:creationId xmlns:a16="http://schemas.microsoft.com/office/drawing/2014/main" id="{67185DE3-83F9-4F2F-B99E-5CF4A6AFA987}"/>
                </a:ext>
              </a:extLst>
            </p:cNvPr>
            <p:cNvSpPr txBox="1">
              <a:spLocks/>
            </p:cNvSpPr>
            <p:nvPr/>
          </p:nvSpPr>
          <p:spPr>
            <a:xfrm>
              <a:off x="10987272" y="4405721"/>
              <a:ext cx="1204728" cy="2868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VDS15</a:t>
              </a:r>
              <a:endParaRPr lang="zh-CN" altLang="en-US" sz="1600" b="1" dirty="0">
                <a:solidFill>
                  <a:srgbClr val="91150C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标题 1">
              <a:extLst>
                <a:ext uri="{FF2B5EF4-FFF2-40B4-BE49-F238E27FC236}">
                  <a16:creationId xmlns:a16="http://schemas.microsoft.com/office/drawing/2014/main" id="{B7B38456-547B-4DF4-846D-6A381B224A56}"/>
                </a:ext>
              </a:extLst>
            </p:cNvPr>
            <p:cNvSpPr txBox="1">
              <a:spLocks/>
            </p:cNvSpPr>
            <p:nvPr/>
          </p:nvSpPr>
          <p:spPr>
            <a:xfrm>
              <a:off x="10987272" y="4218427"/>
              <a:ext cx="1204728" cy="2868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VDS14</a:t>
              </a:r>
              <a:endParaRPr lang="zh-CN" altLang="en-US" sz="1600" b="1" dirty="0">
                <a:solidFill>
                  <a:srgbClr val="91150C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标题 1">
              <a:extLst>
                <a:ext uri="{FF2B5EF4-FFF2-40B4-BE49-F238E27FC236}">
                  <a16:creationId xmlns:a16="http://schemas.microsoft.com/office/drawing/2014/main" id="{0948C643-E169-4549-819C-BF1B869A5A9B}"/>
                </a:ext>
              </a:extLst>
            </p:cNvPr>
            <p:cNvSpPr txBox="1">
              <a:spLocks/>
            </p:cNvSpPr>
            <p:nvPr/>
          </p:nvSpPr>
          <p:spPr>
            <a:xfrm>
              <a:off x="10987272" y="1850687"/>
              <a:ext cx="1204728" cy="2868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VDS1</a:t>
              </a:r>
              <a:endParaRPr lang="zh-CN" altLang="en-US" sz="1600" b="1" dirty="0">
                <a:solidFill>
                  <a:srgbClr val="91150C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标题 1">
              <a:extLst>
                <a:ext uri="{FF2B5EF4-FFF2-40B4-BE49-F238E27FC236}">
                  <a16:creationId xmlns:a16="http://schemas.microsoft.com/office/drawing/2014/main" id="{256200F0-888B-4DBF-AD7C-270E5215871F}"/>
                </a:ext>
              </a:extLst>
            </p:cNvPr>
            <p:cNvSpPr txBox="1">
              <a:spLocks/>
            </p:cNvSpPr>
            <p:nvPr/>
          </p:nvSpPr>
          <p:spPr>
            <a:xfrm>
              <a:off x="10987271" y="2728619"/>
              <a:ext cx="522857" cy="139028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….</a:t>
              </a:r>
            </a:p>
          </p:txBody>
        </p:sp>
      </p:grpSp>
      <p:sp>
        <p:nvSpPr>
          <p:cNvPr id="21" name="标题 1">
            <a:extLst>
              <a:ext uri="{FF2B5EF4-FFF2-40B4-BE49-F238E27FC236}">
                <a16:creationId xmlns:a16="http://schemas.microsoft.com/office/drawing/2014/main" id="{ED24D93F-1102-48F1-B4B2-70C220096294}"/>
              </a:ext>
            </a:extLst>
          </p:cNvPr>
          <p:cNvSpPr txBox="1">
            <a:spLocks/>
          </p:cNvSpPr>
          <p:nvPr/>
        </p:nvSpPr>
        <p:spPr>
          <a:xfrm>
            <a:off x="10987271" y="2037981"/>
            <a:ext cx="1204728" cy="2868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600" b="1" dirty="0">
                <a:solidFill>
                  <a:srgbClr val="9115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VDS2</a:t>
            </a:r>
            <a:endParaRPr lang="zh-CN" altLang="en-US" sz="1600" b="1" dirty="0">
              <a:solidFill>
                <a:srgbClr val="91150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565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9965F499-784E-4898-9165-0A46C2DDBC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Travel Time </a:t>
            </a:r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Mesurement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F948C0F-CF9D-4B0E-B3BD-1F36E759ABDA}"/>
              </a:ext>
            </a:extLst>
          </p:cNvPr>
          <p:cNvGrpSpPr/>
          <p:nvPr/>
        </p:nvGrpSpPr>
        <p:grpSpPr>
          <a:xfrm>
            <a:off x="472053" y="2154187"/>
            <a:ext cx="5953886" cy="3630586"/>
            <a:chOff x="2639506" y="1131217"/>
            <a:chExt cx="5953886" cy="3630586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7B7EE0C1-CC71-4A32-BE2C-5D50DB38CE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873" t="7166" r="16832" b="65695"/>
            <a:stretch/>
          </p:blipFill>
          <p:spPr>
            <a:xfrm>
              <a:off x="2639506" y="1131217"/>
              <a:ext cx="5953886" cy="1376314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B8D6DBA-BECC-4293-A7B7-CB17DDFEDC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91" t="37773" r="7312" b="6006"/>
            <a:stretch/>
          </p:blipFill>
          <p:spPr>
            <a:xfrm>
              <a:off x="2639506" y="2505174"/>
              <a:ext cx="5953886" cy="2256629"/>
            </a:xfrm>
            <a:prstGeom prst="rect">
              <a:avLst/>
            </a:prstGeom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798840E2-77BF-4ED6-83AC-C06FD39D3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362" y="682327"/>
            <a:ext cx="3955888" cy="244905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16B4CA2-856B-4154-84A6-284A457A0C5F}"/>
              </a:ext>
            </a:extLst>
          </p:cNvPr>
          <p:cNvSpPr/>
          <p:nvPr/>
        </p:nvSpPr>
        <p:spPr>
          <a:xfrm>
            <a:off x="6542043" y="3115047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https://icyapril.com/privacy/2016/11/21/tracking-drivers-through-their-phones.html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C4F959D-85F0-4806-87EF-DBD26134126B}"/>
              </a:ext>
            </a:extLst>
          </p:cNvPr>
          <p:cNvGrpSpPr/>
          <p:nvPr/>
        </p:nvGrpSpPr>
        <p:grpSpPr>
          <a:xfrm>
            <a:off x="838987" y="929608"/>
            <a:ext cx="3497343" cy="977246"/>
            <a:chOff x="358220" y="841454"/>
            <a:chExt cx="3497343" cy="97724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77C11688-C745-45B6-B710-11AD89FF2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8220" y="841454"/>
              <a:ext cx="977246" cy="977246"/>
            </a:xfrm>
            <a:prstGeom prst="rect">
              <a:avLst/>
            </a:prstGeom>
          </p:spPr>
        </p:pic>
        <p:sp>
          <p:nvSpPr>
            <p:cNvPr id="13" name="标题 1">
              <a:extLst>
                <a:ext uri="{FF2B5EF4-FFF2-40B4-BE49-F238E27FC236}">
                  <a16:creationId xmlns:a16="http://schemas.microsoft.com/office/drawing/2014/main" id="{9D872DFD-7307-49BB-9910-74A31757C8C1}"/>
                </a:ext>
              </a:extLst>
            </p:cNvPr>
            <p:cNvSpPr txBox="1">
              <a:spLocks/>
            </p:cNvSpPr>
            <p:nvPr/>
          </p:nvSpPr>
          <p:spPr>
            <a:xfrm>
              <a:off x="1243750" y="985073"/>
              <a:ext cx="2611813" cy="57393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800" b="1" dirty="0">
                  <a:solidFill>
                    <a:srgbClr val="22569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V2I Technology</a:t>
              </a:r>
              <a:endParaRPr lang="zh-CN" altLang="en-US" sz="2800" b="1" dirty="0">
                <a:solidFill>
                  <a:srgbClr val="22569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3766361C-0D2C-4622-92D0-3390F0A6CC27}"/>
              </a:ext>
            </a:extLst>
          </p:cNvPr>
          <p:cNvSpPr/>
          <p:nvPr/>
        </p:nvSpPr>
        <p:spPr>
          <a:xfrm rot="20788778">
            <a:off x="3616089" y="4234928"/>
            <a:ext cx="2510422" cy="42632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5007A7D9-F4C3-493B-9155-B6DD90FE2AC5}"/>
              </a:ext>
            </a:extLst>
          </p:cNvPr>
          <p:cNvCxnSpPr>
            <a:stCxn id="15" idx="3"/>
            <a:endCxn id="9" idx="1"/>
          </p:cNvCxnSpPr>
          <p:nvPr/>
        </p:nvCxnSpPr>
        <p:spPr>
          <a:xfrm flipV="1">
            <a:off x="6091725" y="1906854"/>
            <a:ext cx="900637" cy="224778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CBD843CA-435F-40EA-8007-C0447BB966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340043"/>
              </p:ext>
            </p:extLst>
          </p:nvPr>
        </p:nvGraphicFramePr>
        <p:xfrm>
          <a:off x="7039327" y="3528144"/>
          <a:ext cx="2729112" cy="29842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2278">
                  <a:extLst>
                    <a:ext uri="{9D8B030D-6E8A-4147-A177-3AD203B41FA5}">
                      <a16:colId xmlns:a16="http://schemas.microsoft.com/office/drawing/2014/main" val="4288980090"/>
                    </a:ext>
                  </a:extLst>
                </a:gridCol>
                <a:gridCol w="682278">
                  <a:extLst>
                    <a:ext uri="{9D8B030D-6E8A-4147-A177-3AD203B41FA5}">
                      <a16:colId xmlns:a16="http://schemas.microsoft.com/office/drawing/2014/main" val="3813500145"/>
                    </a:ext>
                  </a:extLst>
                </a:gridCol>
                <a:gridCol w="682278">
                  <a:extLst>
                    <a:ext uri="{9D8B030D-6E8A-4147-A177-3AD203B41FA5}">
                      <a16:colId xmlns:a16="http://schemas.microsoft.com/office/drawing/2014/main" val="3494277705"/>
                    </a:ext>
                  </a:extLst>
                </a:gridCol>
                <a:gridCol w="682278">
                  <a:extLst>
                    <a:ext uri="{9D8B030D-6E8A-4147-A177-3AD203B41FA5}">
                      <a16:colId xmlns:a16="http://schemas.microsoft.com/office/drawing/2014/main" val="3048348779"/>
                    </a:ext>
                  </a:extLst>
                </a:gridCol>
              </a:tblGrid>
              <a:tr h="23110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traveltime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segment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/>
                </a:tc>
                <a:extLst>
                  <a:ext uri="{0D108BD9-81ED-4DB2-BD59-A6C34878D82A}">
                    <a16:rowId xmlns:a16="http://schemas.microsoft.com/office/drawing/2014/main" val="3762704278"/>
                  </a:ext>
                </a:extLst>
              </a:tr>
              <a:tr h="34413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0.001991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3314150438"/>
                  </a:ext>
                </a:extLst>
              </a:tr>
              <a:tr h="34413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0.002535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2914341074"/>
                  </a:ext>
                </a:extLst>
              </a:tr>
              <a:tr h="34413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0.005081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4243468689"/>
                  </a:ext>
                </a:extLst>
              </a:tr>
              <a:tr h="34413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0.005833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3921498210"/>
                  </a:ext>
                </a:extLst>
              </a:tr>
              <a:tr h="34413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0.006701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4106920846"/>
                  </a:ext>
                </a:extLst>
              </a:tr>
              <a:tr h="34413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0.007778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1179403457"/>
                  </a:ext>
                </a:extLst>
              </a:tr>
              <a:tr h="34413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0.008368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3945044614"/>
                  </a:ext>
                </a:extLst>
              </a:tr>
              <a:tr h="34413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0.009641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409689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2099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9CF1606-91B0-4F2D-B63B-54AB08CF5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626051"/>
              </p:ext>
            </p:extLst>
          </p:nvPr>
        </p:nvGraphicFramePr>
        <p:xfrm>
          <a:off x="506550" y="1493053"/>
          <a:ext cx="4046596" cy="38718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1649">
                  <a:extLst>
                    <a:ext uri="{9D8B030D-6E8A-4147-A177-3AD203B41FA5}">
                      <a16:colId xmlns:a16="http://schemas.microsoft.com/office/drawing/2014/main" val="4288980090"/>
                    </a:ext>
                  </a:extLst>
                </a:gridCol>
                <a:gridCol w="1011649">
                  <a:extLst>
                    <a:ext uri="{9D8B030D-6E8A-4147-A177-3AD203B41FA5}">
                      <a16:colId xmlns:a16="http://schemas.microsoft.com/office/drawing/2014/main" val="3813500145"/>
                    </a:ext>
                  </a:extLst>
                </a:gridCol>
                <a:gridCol w="1011649">
                  <a:extLst>
                    <a:ext uri="{9D8B030D-6E8A-4147-A177-3AD203B41FA5}">
                      <a16:colId xmlns:a16="http://schemas.microsoft.com/office/drawing/2014/main" val="3494277705"/>
                    </a:ext>
                  </a:extLst>
                </a:gridCol>
                <a:gridCol w="1011649">
                  <a:extLst>
                    <a:ext uri="{9D8B030D-6E8A-4147-A177-3AD203B41FA5}">
                      <a16:colId xmlns:a16="http://schemas.microsoft.com/office/drawing/2014/main" val="3048348779"/>
                    </a:ext>
                  </a:extLst>
                </a:gridCol>
              </a:tblGrid>
              <a:tr h="29985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traveltime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segment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/>
                </a:tc>
                <a:extLst>
                  <a:ext uri="{0D108BD9-81ED-4DB2-BD59-A6C34878D82A}">
                    <a16:rowId xmlns:a16="http://schemas.microsoft.com/office/drawing/2014/main" val="3762704278"/>
                  </a:ext>
                </a:extLst>
              </a:tr>
              <a:tr h="4465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0.001991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3314150438"/>
                  </a:ext>
                </a:extLst>
              </a:tr>
              <a:tr h="4465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0.002535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2914341074"/>
                  </a:ext>
                </a:extLst>
              </a:tr>
              <a:tr h="4465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0.005081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4243468689"/>
                  </a:ext>
                </a:extLst>
              </a:tr>
              <a:tr h="4465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0.005833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177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3921498210"/>
                  </a:ext>
                </a:extLst>
              </a:tr>
              <a:tr h="4465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0.006701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4106920846"/>
                  </a:ext>
                </a:extLst>
              </a:tr>
              <a:tr h="4465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0.007778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1179403457"/>
                  </a:ext>
                </a:extLst>
              </a:tr>
              <a:tr h="4465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0.008368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3945044614"/>
                  </a:ext>
                </a:extLst>
              </a:tr>
              <a:tr h="4465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0.009641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409689206"/>
                  </a:ext>
                </a:extLst>
              </a:tr>
            </a:tbl>
          </a:graphicData>
        </a:graphic>
      </p:graphicFrame>
      <p:sp>
        <p:nvSpPr>
          <p:cNvPr id="5" name="标题 1">
            <a:extLst>
              <a:ext uri="{FF2B5EF4-FFF2-40B4-BE49-F238E27FC236}">
                <a16:creationId xmlns:a16="http://schemas.microsoft.com/office/drawing/2014/main" id="{A4969B3B-94F3-4BFF-B302-920E845525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Travel Time Normalization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4E8FA9F-D073-4D29-92B1-9DA221FA7698}"/>
              </a:ext>
            </a:extLst>
          </p:cNvPr>
          <p:cNvSpPr/>
          <p:nvPr/>
        </p:nvSpPr>
        <p:spPr>
          <a:xfrm>
            <a:off x="584462" y="1809946"/>
            <a:ext cx="1857080" cy="35161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9C4BEC6-94E1-481F-B4EE-DAE2CDAB748C}"/>
              </a:ext>
            </a:extLst>
          </p:cNvPr>
          <p:cNvCxnSpPr/>
          <p:nvPr/>
        </p:nvCxnSpPr>
        <p:spPr>
          <a:xfrm>
            <a:off x="2441542" y="3563332"/>
            <a:ext cx="30165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标题 1">
            <a:extLst>
              <a:ext uri="{FF2B5EF4-FFF2-40B4-BE49-F238E27FC236}">
                <a16:creationId xmlns:a16="http://schemas.microsoft.com/office/drawing/2014/main" id="{D989CD7B-05D2-42B5-8550-3E840D7A5056}"/>
              </a:ext>
            </a:extLst>
          </p:cNvPr>
          <p:cNvSpPr txBox="1">
            <a:spLocks/>
          </p:cNvSpPr>
          <p:nvPr/>
        </p:nvSpPr>
        <p:spPr>
          <a:xfrm>
            <a:off x="5660008" y="2092212"/>
            <a:ext cx="3071567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5 minutes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D1E8AAC1-C877-4B4E-ACE0-6DE6B66CDE64}"/>
              </a:ext>
            </a:extLst>
          </p:cNvPr>
          <p:cNvSpPr txBox="1">
            <a:spLocks/>
          </p:cNvSpPr>
          <p:nvPr/>
        </p:nvSpPr>
        <p:spPr>
          <a:xfrm>
            <a:off x="6302602" y="3563268"/>
            <a:ext cx="5603452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AutoNum type="arabicPeriod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mean </a:t>
            </a:r>
            <a:r>
              <a:rPr lang="en-US" altLang="zh-CN" sz="2000" b="1" dirty="0">
                <a:solidFill>
                  <a:srgbClr val="9115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standard deviation </a:t>
            </a:r>
            <a:r>
              <a:rPr lang="en-US" altLang="zh-CN" sz="2000" b="1" dirty="0">
                <a:solidFill>
                  <a:srgbClr val="22569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</a:p>
          <a:p>
            <a:pPr marL="457200" indent="-457200" algn="l">
              <a:buAutoNum type="arabicPeriod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Aggregated Travel Time = </a:t>
            </a:r>
          </a:p>
          <a:p>
            <a:pPr algn="l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mean(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for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&gt;= </a:t>
            </a:r>
            <a:r>
              <a:rPr lang="en-US" altLang="zh-CN" sz="2000" b="1" dirty="0">
                <a:solidFill>
                  <a:srgbClr val="9115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000" b="1" dirty="0">
                <a:solidFill>
                  <a:srgbClr val="9115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22569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en-US" altLang="zh-CN" sz="2000" b="1" dirty="0">
                <a:solidFill>
                  <a:srgbClr val="9115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000" b="1" dirty="0">
                <a:solidFill>
                  <a:srgbClr val="9115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22569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 algn="l">
              <a:buAutoNum type="arabicPeriod"/>
            </a:pPr>
            <a:endParaRPr lang="zh-CN" altLang="en-US" sz="2000" b="1" dirty="0">
              <a:solidFill>
                <a:srgbClr val="22569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702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1071</TotalTime>
  <Words>1132</Words>
  <Application>Microsoft Office PowerPoint</Application>
  <PresentationFormat>宽屏</PresentationFormat>
  <Paragraphs>383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5" baseType="lpstr">
      <vt:lpstr>等线</vt:lpstr>
      <vt:lpstr>等线 Light</vt:lpstr>
      <vt:lpstr>Arial</vt:lpstr>
      <vt:lpstr>Times New Roman</vt:lpstr>
      <vt:lpstr>Office 主题​​</vt:lpstr>
      <vt:lpstr>Learning Traffic Deeply as Images with Partially Observed Data</vt:lpstr>
      <vt:lpstr>Travel Time</vt:lpstr>
      <vt:lpstr>What Computer Vision Can Do Now?</vt:lpstr>
      <vt:lpstr>Three Steps to Build the Black Box</vt:lpstr>
      <vt:lpstr>Data Collection </vt:lpstr>
      <vt:lpstr>Data Collection </vt:lpstr>
      <vt:lpstr>Convert Traffic Information to Images</vt:lpstr>
      <vt:lpstr>Travel Time Mesurement</vt:lpstr>
      <vt:lpstr>Travel Time Normalization</vt:lpstr>
      <vt:lpstr>Travel Time Normalization</vt:lpstr>
      <vt:lpstr>Travel Time Normalization</vt:lpstr>
      <vt:lpstr>Pare Images with Travel Time</vt:lpstr>
      <vt:lpstr>t - SNE</vt:lpstr>
      <vt:lpstr>Convolutional Neural Network (CNN)</vt:lpstr>
      <vt:lpstr>Convolutional Layers</vt:lpstr>
      <vt:lpstr>Convolutional Layers</vt:lpstr>
      <vt:lpstr>Convolutional Layers</vt:lpstr>
      <vt:lpstr>Convolutional Layers</vt:lpstr>
      <vt:lpstr>Convolutional Layers</vt:lpstr>
      <vt:lpstr>Convolutional Layers</vt:lpstr>
      <vt:lpstr>Convolutional Layers</vt:lpstr>
      <vt:lpstr>ReLU</vt:lpstr>
      <vt:lpstr>Max Pooling</vt:lpstr>
      <vt:lpstr>Max Pooling</vt:lpstr>
      <vt:lpstr>Flatten and Fully Connected</vt:lpstr>
      <vt:lpstr>Traffic Information Detection by Filters</vt:lpstr>
      <vt:lpstr>Batch size: 10 and Learning rate: 0.01 selected</vt:lpstr>
      <vt:lpstr>1 – Channel CNN</vt:lpstr>
      <vt:lpstr>1 – Channel CNN</vt:lpstr>
      <vt:lpstr>3 – Channel CNN</vt:lpstr>
      <vt:lpstr>3 – Channel CNN</vt:lpstr>
      <vt:lpstr>3 – Channel CNN</vt:lpstr>
      <vt:lpstr>4 – Channel CNN</vt:lpstr>
      <vt:lpstr>4 – Channel CNN</vt:lpstr>
      <vt:lpstr>4 – Channel CNN</vt:lpstr>
      <vt:lpstr>Performance of 3 CNNs</vt:lpstr>
      <vt:lpstr>Potentials of CNNs</vt:lpstr>
      <vt:lpstr>Potentials of CNNs</vt:lpstr>
      <vt:lpstr>Potentials of CNNs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Traffic Deeply as Images with Partially Observed Data</dc:title>
  <dc:creator>Jin Guo</dc:creator>
  <cp:lastModifiedBy>Jin Guo</cp:lastModifiedBy>
  <cp:revision>46</cp:revision>
  <dcterms:created xsi:type="dcterms:W3CDTF">2019-06-02T05:42:39Z</dcterms:created>
  <dcterms:modified xsi:type="dcterms:W3CDTF">2019-06-03T22:28:00Z</dcterms:modified>
</cp:coreProperties>
</file>